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mp3" ContentType="audio/mpe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7"/>
  </p:notesMasterIdLst>
  <p:sldIdLst>
    <p:sldId id="256" r:id="rId2"/>
    <p:sldId id="257" r:id="rId3"/>
    <p:sldId id="262" r:id="rId4"/>
    <p:sldId id="258" r:id="rId5"/>
    <p:sldId id="263" r:id="rId6"/>
    <p:sldId id="270" r:id="rId7"/>
    <p:sldId id="265" r:id="rId8"/>
    <p:sldId id="264" r:id="rId9"/>
    <p:sldId id="266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67" r:id="rId27"/>
    <p:sldId id="291" r:id="rId28"/>
    <p:sldId id="292" r:id="rId29"/>
    <p:sldId id="289" r:id="rId30"/>
    <p:sldId id="288" r:id="rId31"/>
    <p:sldId id="290" r:id="rId32"/>
    <p:sldId id="293" r:id="rId33"/>
    <p:sldId id="295" r:id="rId34"/>
    <p:sldId id="306" r:id="rId35"/>
    <p:sldId id="307" r:id="rId36"/>
    <p:sldId id="308" r:id="rId37"/>
    <p:sldId id="309" r:id="rId38"/>
    <p:sldId id="311" r:id="rId39"/>
    <p:sldId id="312" r:id="rId40"/>
    <p:sldId id="314" r:id="rId41"/>
    <p:sldId id="313" r:id="rId42"/>
    <p:sldId id="316" r:id="rId43"/>
    <p:sldId id="317" r:id="rId44"/>
    <p:sldId id="318" r:id="rId45"/>
    <p:sldId id="319" r:id="rId46"/>
    <p:sldId id="320" r:id="rId47"/>
    <p:sldId id="321" r:id="rId48"/>
    <p:sldId id="322" r:id="rId49"/>
    <p:sldId id="323" r:id="rId50"/>
    <p:sldId id="324" r:id="rId51"/>
    <p:sldId id="325" r:id="rId52"/>
    <p:sldId id="326" r:id="rId53"/>
    <p:sldId id="327" r:id="rId54"/>
    <p:sldId id="328" r:id="rId55"/>
    <p:sldId id="296" r:id="rId56"/>
    <p:sldId id="329" r:id="rId57"/>
    <p:sldId id="330" r:id="rId58"/>
    <p:sldId id="331" r:id="rId59"/>
    <p:sldId id="332" r:id="rId60"/>
    <p:sldId id="336" r:id="rId61"/>
    <p:sldId id="334" r:id="rId62"/>
    <p:sldId id="335" r:id="rId63"/>
    <p:sldId id="297" r:id="rId64"/>
    <p:sldId id="298" r:id="rId65"/>
    <p:sldId id="337" r:id="rId66"/>
    <p:sldId id="338" r:id="rId67"/>
    <p:sldId id="339" r:id="rId68"/>
    <p:sldId id="340" r:id="rId69"/>
    <p:sldId id="341" r:id="rId70"/>
    <p:sldId id="344" r:id="rId71"/>
    <p:sldId id="299" r:id="rId72"/>
    <p:sldId id="345" r:id="rId73"/>
    <p:sldId id="346" r:id="rId74"/>
    <p:sldId id="347" r:id="rId75"/>
    <p:sldId id="348" r:id="rId76"/>
    <p:sldId id="349" r:id="rId77"/>
    <p:sldId id="350" r:id="rId78"/>
    <p:sldId id="351" r:id="rId79"/>
    <p:sldId id="300" r:id="rId80"/>
    <p:sldId id="352" r:id="rId81"/>
    <p:sldId id="301" r:id="rId82"/>
    <p:sldId id="259" r:id="rId83"/>
    <p:sldId id="261" r:id="rId84"/>
    <p:sldId id="269" r:id="rId85"/>
    <p:sldId id="268" r:id="rId86"/>
  </p:sldIdLst>
  <p:sldSz cx="9144000" cy="6858000" type="screen4x3"/>
  <p:notesSz cx="6797675" cy="98742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568" autoAdjust="0"/>
  </p:normalViewPr>
  <p:slideViewPr>
    <p:cSldViewPr>
      <p:cViewPr varScale="1">
        <p:scale>
          <a:sx n="105" d="100"/>
          <a:sy n="105" d="100"/>
        </p:scale>
        <p:origin x="179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wmf"/><Relationship Id="rId6" Type="http://schemas.openxmlformats.org/officeDocument/2006/relationships/image" Target="../media/image7.wmf"/><Relationship Id="rId5" Type="http://schemas.openxmlformats.org/officeDocument/2006/relationships/image" Target="../media/image6.wmf"/><Relationship Id="rId4" Type="http://schemas.openxmlformats.org/officeDocument/2006/relationships/image" Target="../media/image5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image" Target="../media/image54.w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65.wmf"/><Relationship Id="rId1" Type="http://schemas.openxmlformats.org/officeDocument/2006/relationships/image" Target="../media/image64.wmf"/><Relationship Id="rId4" Type="http://schemas.openxmlformats.org/officeDocument/2006/relationships/image" Target="../media/image8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23.vml.rels><?xml version="1.0" encoding="UTF-8" standalone="yes"?>
<Relationships xmlns="http://schemas.openxmlformats.org/package/2006/relationships"><Relationship Id="rId8" Type="http://schemas.openxmlformats.org/officeDocument/2006/relationships/image" Target="../media/image83.wmf"/><Relationship Id="rId3" Type="http://schemas.openxmlformats.org/officeDocument/2006/relationships/image" Target="../media/image78.wmf"/><Relationship Id="rId7" Type="http://schemas.openxmlformats.org/officeDocument/2006/relationships/image" Target="../media/image82.wmf"/><Relationship Id="rId2" Type="http://schemas.openxmlformats.org/officeDocument/2006/relationships/image" Target="../media/image77.wmf"/><Relationship Id="rId1" Type="http://schemas.openxmlformats.org/officeDocument/2006/relationships/image" Target="../media/image76.wmf"/><Relationship Id="rId6" Type="http://schemas.openxmlformats.org/officeDocument/2006/relationships/image" Target="../media/image81.wmf"/><Relationship Id="rId5" Type="http://schemas.openxmlformats.org/officeDocument/2006/relationships/image" Target="../media/image80.wmf"/><Relationship Id="rId4" Type="http://schemas.openxmlformats.org/officeDocument/2006/relationships/image" Target="../media/image79.wmf"/></Relationships>
</file>

<file path=ppt/drawings/_rels/vmlDrawing24.vml.rels><?xml version="1.0" encoding="UTF-8" standalone="yes"?>
<Relationships xmlns="http://schemas.openxmlformats.org/package/2006/relationships"><Relationship Id="rId8" Type="http://schemas.openxmlformats.org/officeDocument/2006/relationships/image" Target="../media/image89.wmf"/><Relationship Id="rId3" Type="http://schemas.openxmlformats.org/officeDocument/2006/relationships/image" Target="../media/image85.wmf"/><Relationship Id="rId7" Type="http://schemas.openxmlformats.org/officeDocument/2006/relationships/image" Target="../media/image88.wmf"/><Relationship Id="rId2" Type="http://schemas.openxmlformats.org/officeDocument/2006/relationships/image" Target="../media/image80.wmf"/><Relationship Id="rId1" Type="http://schemas.openxmlformats.org/officeDocument/2006/relationships/image" Target="../media/image84.wmf"/><Relationship Id="rId6" Type="http://schemas.openxmlformats.org/officeDocument/2006/relationships/image" Target="../media/image87.wmf"/><Relationship Id="rId5" Type="http://schemas.openxmlformats.org/officeDocument/2006/relationships/image" Target="../media/image79.wmf"/><Relationship Id="rId4" Type="http://schemas.openxmlformats.org/officeDocument/2006/relationships/image" Target="../media/image86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7" Type="http://schemas.openxmlformats.org/officeDocument/2006/relationships/image" Target="../media/image82.wmf"/><Relationship Id="rId2" Type="http://schemas.openxmlformats.org/officeDocument/2006/relationships/image" Target="../media/image90.wmf"/><Relationship Id="rId1" Type="http://schemas.openxmlformats.org/officeDocument/2006/relationships/image" Target="../media/image77.wmf"/><Relationship Id="rId6" Type="http://schemas.openxmlformats.org/officeDocument/2006/relationships/image" Target="../media/image94.wmf"/><Relationship Id="rId5" Type="http://schemas.openxmlformats.org/officeDocument/2006/relationships/image" Target="../media/image93.wmf"/><Relationship Id="rId4" Type="http://schemas.openxmlformats.org/officeDocument/2006/relationships/image" Target="../media/image92.w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image" Target="../media/image96.wmf"/><Relationship Id="rId1" Type="http://schemas.openxmlformats.org/officeDocument/2006/relationships/image" Target="../media/image95.wmf"/><Relationship Id="rId6" Type="http://schemas.openxmlformats.org/officeDocument/2006/relationships/image" Target="../media/image94.wmf"/><Relationship Id="rId5" Type="http://schemas.openxmlformats.org/officeDocument/2006/relationships/image" Target="../media/image98.wmf"/><Relationship Id="rId4" Type="http://schemas.openxmlformats.org/officeDocument/2006/relationships/image" Target="../media/image93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8.wmf"/><Relationship Id="rId4" Type="http://schemas.openxmlformats.org/officeDocument/2006/relationships/image" Target="../media/image1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D4F10E-C9E2-42E3-A084-BDDE326AA32E}" type="datetimeFigureOut">
              <a:rPr lang="el-GR" smtClean="0"/>
              <a:pPr/>
              <a:t>21/12/2016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1E29D4-079F-4B88-909D-FA78E1A0F08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62392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88282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770367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270846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655685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42490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545195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444505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155162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499683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277483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96099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519082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645664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047283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446743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020465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24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353028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855272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26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087231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27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419167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28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302781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29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26651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972639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30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386620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31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99868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32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129664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33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467248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34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567542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35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833004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36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023558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37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062420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38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81770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39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662483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8319459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40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0519579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41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2241178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42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7500384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43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8827887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44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5465132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45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1144476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46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6198147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47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0201532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48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6811299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49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96343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3423276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50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7203433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51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257159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52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8821245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53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350624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54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0936438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55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0263254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56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3335026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57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6733043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58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8440601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59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131958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7467109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60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2381489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61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1348056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62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6463233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63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4714850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64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3274963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65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6089706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66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7402252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67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6216300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68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6696613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69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687729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2152567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70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1430667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71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0385282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72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3695894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73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4992991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74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3391469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75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4330773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76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5720233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77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190626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78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6067585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79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829443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794898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80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8993452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81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9022823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82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8916570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83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8444385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84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806364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85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675633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29D4-079F-4B88-909D-FA78E1A0F080}" type="slidenum">
              <a:rPr lang="el-GR" smtClean="0"/>
              <a:pPr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57128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1D8BD707-D9CF-40AE-B4C6-C98DA3205C09}" type="datetimeFigureOut">
              <a:rPr lang="en-US" smtClean="0"/>
              <a:pPr/>
              <a:t>12/21/2016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image" Target="../media/image15.wmf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2.wmf"/><Relationship Id="rId12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14.wmf"/><Relationship Id="rId5" Type="http://schemas.openxmlformats.org/officeDocument/2006/relationships/image" Target="../media/image11.wmf"/><Relationship Id="rId10" Type="http://schemas.openxmlformats.org/officeDocument/2006/relationships/oleObject" Target="../embeddings/oleObject13.bin"/><Relationship Id="rId4" Type="http://schemas.openxmlformats.org/officeDocument/2006/relationships/oleObject" Target="../embeddings/oleObject10.bin"/><Relationship Id="rId9" Type="http://schemas.openxmlformats.org/officeDocument/2006/relationships/image" Target="../media/image13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18.wmf"/><Relationship Id="rId5" Type="http://schemas.openxmlformats.org/officeDocument/2006/relationships/image" Target="../media/image8.wmf"/><Relationship Id="rId10" Type="http://schemas.openxmlformats.org/officeDocument/2006/relationships/oleObject" Target="../embeddings/oleObject18.bin"/><Relationship Id="rId4" Type="http://schemas.openxmlformats.org/officeDocument/2006/relationships/oleObject" Target="../embeddings/oleObject15.bin"/><Relationship Id="rId9" Type="http://schemas.openxmlformats.org/officeDocument/2006/relationships/image" Target="../media/image17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25.bin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27.bin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41.wmf"/><Relationship Id="rId5" Type="http://schemas.openxmlformats.org/officeDocument/2006/relationships/image" Target="../media/image40.wmf"/><Relationship Id="rId4" Type="http://schemas.openxmlformats.org/officeDocument/2006/relationships/oleObject" Target="../embeddings/oleObject29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44.wmf"/><Relationship Id="rId5" Type="http://schemas.openxmlformats.org/officeDocument/2006/relationships/oleObject" Target="../embeddings/oleObject30.bin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49.wmf"/><Relationship Id="rId4" Type="http://schemas.openxmlformats.org/officeDocument/2006/relationships/oleObject" Target="../embeddings/oleObject31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5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33.bin"/><Relationship Id="rId5" Type="http://schemas.openxmlformats.org/officeDocument/2006/relationships/image" Target="../media/image54.wmf"/><Relationship Id="rId4" Type="http://schemas.openxmlformats.org/officeDocument/2006/relationships/oleObject" Target="../embeddings/oleObject32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7" Type="http://schemas.openxmlformats.org/officeDocument/2006/relationships/image" Target="../media/image6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35.bin"/><Relationship Id="rId5" Type="http://schemas.openxmlformats.org/officeDocument/2006/relationships/image" Target="../media/image61.wmf"/><Relationship Id="rId4" Type="http://schemas.openxmlformats.org/officeDocument/2006/relationships/oleObject" Target="../embeddings/oleObject34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61.wmf"/><Relationship Id="rId5" Type="http://schemas.openxmlformats.org/officeDocument/2006/relationships/oleObject" Target="../embeddings/oleObject36.bin"/><Relationship Id="rId4" Type="http://schemas.openxmlformats.org/officeDocument/2006/relationships/image" Target="../media/image63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9.bin"/><Relationship Id="rId3" Type="http://schemas.openxmlformats.org/officeDocument/2006/relationships/notesSlide" Target="../notesSlides/notesSlide50.xml"/><Relationship Id="rId7" Type="http://schemas.openxmlformats.org/officeDocument/2006/relationships/image" Target="../media/image65.wmf"/><Relationship Id="rId12" Type="http://schemas.openxmlformats.org/officeDocument/2006/relationships/image" Target="../media/image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38.bin"/><Relationship Id="rId11" Type="http://schemas.openxmlformats.org/officeDocument/2006/relationships/oleObject" Target="../embeddings/oleObject41.bin"/><Relationship Id="rId5" Type="http://schemas.openxmlformats.org/officeDocument/2006/relationships/image" Target="../media/image64.wmf"/><Relationship Id="rId10" Type="http://schemas.openxmlformats.org/officeDocument/2006/relationships/oleObject" Target="../embeddings/oleObject40.bin"/><Relationship Id="rId4" Type="http://schemas.openxmlformats.org/officeDocument/2006/relationships/oleObject" Target="../embeddings/oleObject37.bin"/><Relationship Id="rId9" Type="http://schemas.openxmlformats.org/officeDocument/2006/relationships/image" Target="../media/image49.wm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66.wmf"/><Relationship Id="rId5" Type="http://schemas.openxmlformats.org/officeDocument/2006/relationships/oleObject" Target="../embeddings/oleObject42.bin"/><Relationship Id="rId4" Type="http://schemas.openxmlformats.org/officeDocument/2006/relationships/image" Target="../media/image67.tif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3" Type="http://schemas.microsoft.com/office/2007/relationships/media" Target="../media/media7.WAV"/><Relationship Id="rId18" Type="http://schemas.openxmlformats.org/officeDocument/2006/relationships/audio" Target="../media/media9.WAV"/><Relationship Id="rId26" Type="http://schemas.openxmlformats.org/officeDocument/2006/relationships/audio" Target="../media/media13.WAV"/><Relationship Id="rId39" Type="http://schemas.openxmlformats.org/officeDocument/2006/relationships/image" Target="../media/image69.png"/><Relationship Id="rId21" Type="http://schemas.microsoft.com/office/2007/relationships/media" Target="../media/media11.WAV"/><Relationship Id="rId34" Type="http://schemas.openxmlformats.org/officeDocument/2006/relationships/audio" Target="../media/media17.WAV"/><Relationship Id="rId42" Type="http://schemas.openxmlformats.org/officeDocument/2006/relationships/image" Target="../media/image72.png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6" Type="http://schemas.openxmlformats.org/officeDocument/2006/relationships/audio" Target="../media/media8.WAV"/><Relationship Id="rId29" Type="http://schemas.microsoft.com/office/2007/relationships/media" Target="../media/media15.WAV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WAV"/><Relationship Id="rId24" Type="http://schemas.openxmlformats.org/officeDocument/2006/relationships/audio" Target="../media/media12.WAV"/><Relationship Id="rId32" Type="http://schemas.openxmlformats.org/officeDocument/2006/relationships/audio" Target="../media/media16.WAV"/><Relationship Id="rId37" Type="http://schemas.openxmlformats.org/officeDocument/2006/relationships/slideLayout" Target="../slideLayouts/slideLayout2.xml"/><Relationship Id="rId40" Type="http://schemas.openxmlformats.org/officeDocument/2006/relationships/image" Target="../media/image70.png"/><Relationship Id="rId45" Type="http://schemas.openxmlformats.org/officeDocument/2006/relationships/image" Target="../media/image75.png"/><Relationship Id="rId5" Type="http://schemas.microsoft.com/office/2007/relationships/media" Target="../media/media3.mp3"/><Relationship Id="rId15" Type="http://schemas.microsoft.com/office/2007/relationships/media" Target="../media/media8.WAV"/><Relationship Id="rId23" Type="http://schemas.microsoft.com/office/2007/relationships/media" Target="../media/media12.WAV"/><Relationship Id="rId28" Type="http://schemas.openxmlformats.org/officeDocument/2006/relationships/audio" Target="../media/media14.WAV"/><Relationship Id="rId36" Type="http://schemas.openxmlformats.org/officeDocument/2006/relationships/audio" Target="../media/media18.WAV"/><Relationship Id="rId10" Type="http://schemas.openxmlformats.org/officeDocument/2006/relationships/audio" Target="../media/media5.mp3"/><Relationship Id="rId19" Type="http://schemas.microsoft.com/office/2007/relationships/media" Target="../media/media10.WAV"/><Relationship Id="rId31" Type="http://schemas.microsoft.com/office/2007/relationships/media" Target="../media/media16.WAV"/><Relationship Id="rId44" Type="http://schemas.openxmlformats.org/officeDocument/2006/relationships/image" Target="../media/image74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WAV"/><Relationship Id="rId22" Type="http://schemas.openxmlformats.org/officeDocument/2006/relationships/audio" Target="../media/media11.WAV"/><Relationship Id="rId27" Type="http://schemas.microsoft.com/office/2007/relationships/media" Target="../media/media14.WAV"/><Relationship Id="rId30" Type="http://schemas.openxmlformats.org/officeDocument/2006/relationships/audio" Target="../media/media15.WAV"/><Relationship Id="rId35" Type="http://schemas.microsoft.com/office/2007/relationships/media" Target="../media/media18.WAV"/><Relationship Id="rId43" Type="http://schemas.openxmlformats.org/officeDocument/2006/relationships/image" Target="../media/image73.png"/><Relationship Id="rId8" Type="http://schemas.openxmlformats.org/officeDocument/2006/relationships/audio" Target="../media/media4.mp3"/><Relationship Id="rId3" Type="http://schemas.microsoft.com/office/2007/relationships/media" Target="../media/media2.mp3"/><Relationship Id="rId12" Type="http://schemas.openxmlformats.org/officeDocument/2006/relationships/audio" Target="../media/media6.WAV"/><Relationship Id="rId17" Type="http://schemas.microsoft.com/office/2007/relationships/media" Target="../media/media9.WAV"/><Relationship Id="rId25" Type="http://schemas.microsoft.com/office/2007/relationships/media" Target="../media/media13.WAV"/><Relationship Id="rId33" Type="http://schemas.microsoft.com/office/2007/relationships/media" Target="../media/media17.WAV"/><Relationship Id="rId38" Type="http://schemas.openxmlformats.org/officeDocument/2006/relationships/notesSlide" Target="../notesSlides/notesSlide54.xml"/><Relationship Id="rId20" Type="http://schemas.openxmlformats.org/officeDocument/2006/relationships/audio" Target="../media/media10.WAV"/><Relationship Id="rId41" Type="http://schemas.openxmlformats.org/officeDocument/2006/relationships/image" Target="../media/image71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5.bin"/><Relationship Id="rId13" Type="http://schemas.openxmlformats.org/officeDocument/2006/relationships/image" Target="../media/image80.wmf"/><Relationship Id="rId18" Type="http://schemas.openxmlformats.org/officeDocument/2006/relationships/oleObject" Target="../embeddings/oleObject50.bin"/><Relationship Id="rId3" Type="http://schemas.openxmlformats.org/officeDocument/2006/relationships/notesSlide" Target="../notesSlides/notesSlide57.xml"/><Relationship Id="rId7" Type="http://schemas.openxmlformats.org/officeDocument/2006/relationships/image" Target="../media/image77.wmf"/><Relationship Id="rId12" Type="http://schemas.openxmlformats.org/officeDocument/2006/relationships/oleObject" Target="../embeddings/oleObject47.bin"/><Relationship Id="rId17" Type="http://schemas.openxmlformats.org/officeDocument/2006/relationships/image" Target="../media/image82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49.bin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44.bin"/><Relationship Id="rId11" Type="http://schemas.openxmlformats.org/officeDocument/2006/relationships/image" Target="../media/image79.wmf"/><Relationship Id="rId5" Type="http://schemas.openxmlformats.org/officeDocument/2006/relationships/image" Target="../media/image76.wmf"/><Relationship Id="rId15" Type="http://schemas.openxmlformats.org/officeDocument/2006/relationships/image" Target="../media/image81.wmf"/><Relationship Id="rId10" Type="http://schemas.openxmlformats.org/officeDocument/2006/relationships/oleObject" Target="../embeddings/oleObject46.bin"/><Relationship Id="rId19" Type="http://schemas.openxmlformats.org/officeDocument/2006/relationships/image" Target="../media/image83.wmf"/><Relationship Id="rId4" Type="http://schemas.openxmlformats.org/officeDocument/2006/relationships/oleObject" Target="../embeddings/oleObject43.bin"/><Relationship Id="rId9" Type="http://schemas.openxmlformats.org/officeDocument/2006/relationships/image" Target="../media/image78.wmf"/><Relationship Id="rId14" Type="http://schemas.openxmlformats.org/officeDocument/2006/relationships/oleObject" Target="../embeddings/oleObject48.bin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3.bin"/><Relationship Id="rId13" Type="http://schemas.openxmlformats.org/officeDocument/2006/relationships/image" Target="../media/image79.wmf"/><Relationship Id="rId18" Type="http://schemas.openxmlformats.org/officeDocument/2006/relationships/oleObject" Target="../embeddings/oleObject58.bin"/><Relationship Id="rId3" Type="http://schemas.openxmlformats.org/officeDocument/2006/relationships/notesSlide" Target="../notesSlides/notesSlide58.xml"/><Relationship Id="rId7" Type="http://schemas.openxmlformats.org/officeDocument/2006/relationships/image" Target="../media/image80.wmf"/><Relationship Id="rId12" Type="http://schemas.openxmlformats.org/officeDocument/2006/relationships/oleObject" Target="../embeddings/oleObject55.bin"/><Relationship Id="rId17" Type="http://schemas.openxmlformats.org/officeDocument/2006/relationships/image" Target="../media/image88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57.bin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52.bin"/><Relationship Id="rId11" Type="http://schemas.openxmlformats.org/officeDocument/2006/relationships/image" Target="../media/image86.wmf"/><Relationship Id="rId5" Type="http://schemas.openxmlformats.org/officeDocument/2006/relationships/image" Target="../media/image84.wmf"/><Relationship Id="rId15" Type="http://schemas.openxmlformats.org/officeDocument/2006/relationships/image" Target="../media/image87.wmf"/><Relationship Id="rId10" Type="http://schemas.openxmlformats.org/officeDocument/2006/relationships/oleObject" Target="../embeddings/oleObject54.bin"/><Relationship Id="rId19" Type="http://schemas.openxmlformats.org/officeDocument/2006/relationships/image" Target="../media/image89.wmf"/><Relationship Id="rId4" Type="http://schemas.openxmlformats.org/officeDocument/2006/relationships/oleObject" Target="../embeddings/oleObject51.bin"/><Relationship Id="rId9" Type="http://schemas.openxmlformats.org/officeDocument/2006/relationships/image" Target="../media/image85.wmf"/><Relationship Id="rId14" Type="http://schemas.openxmlformats.org/officeDocument/2006/relationships/oleObject" Target="../embeddings/oleObject56.bin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1.bin"/><Relationship Id="rId13" Type="http://schemas.openxmlformats.org/officeDocument/2006/relationships/image" Target="../media/image93.wmf"/><Relationship Id="rId3" Type="http://schemas.openxmlformats.org/officeDocument/2006/relationships/notesSlide" Target="../notesSlides/notesSlide59.xml"/><Relationship Id="rId7" Type="http://schemas.openxmlformats.org/officeDocument/2006/relationships/image" Target="../media/image90.wmf"/><Relationship Id="rId12" Type="http://schemas.openxmlformats.org/officeDocument/2006/relationships/oleObject" Target="../embeddings/oleObject63.bin"/><Relationship Id="rId17" Type="http://schemas.openxmlformats.org/officeDocument/2006/relationships/image" Target="../media/image82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65.bin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60.bin"/><Relationship Id="rId11" Type="http://schemas.openxmlformats.org/officeDocument/2006/relationships/image" Target="../media/image92.wmf"/><Relationship Id="rId5" Type="http://schemas.openxmlformats.org/officeDocument/2006/relationships/image" Target="../media/image77.wmf"/><Relationship Id="rId15" Type="http://schemas.openxmlformats.org/officeDocument/2006/relationships/image" Target="../media/image94.wmf"/><Relationship Id="rId10" Type="http://schemas.openxmlformats.org/officeDocument/2006/relationships/oleObject" Target="../embeddings/oleObject62.bin"/><Relationship Id="rId4" Type="http://schemas.openxmlformats.org/officeDocument/2006/relationships/oleObject" Target="../embeddings/oleObject59.bin"/><Relationship Id="rId9" Type="http://schemas.openxmlformats.org/officeDocument/2006/relationships/image" Target="../media/image91.wmf"/><Relationship Id="rId14" Type="http://schemas.openxmlformats.org/officeDocument/2006/relationships/oleObject" Target="../embeddings/oleObject64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8.bin"/><Relationship Id="rId13" Type="http://schemas.openxmlformats.org/officeDocument/2006/relationships/image" Target="../media/image98.wmf"/><Relationship Id="rId3" Type="http://schemas.openxmlformats.org/officeDocument/2006/relationships/notesSlide" Target="../notesSlides/notesSlide60.xml"/><Relationship Id="rId7" Type="http://schemas.openxmlformats.org/officeDocument/2006/relationships/image" Target="../media/image96.wmf"/><Relationship Id="rId12" Type="http://schemas.openxmlformats.org/officeDocument/2006/relationships/oleObject" Target="../embeddings/oleObject7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67.bin"/><Relationship Id="rId11" Type="http://schemas.openxmlformats.org/officeDocument/2006/relationships/image" Target="../media/image93.wmf"/><Relationship Id="rId5" Type="http://schemas.openxmlformats.org/officeDocument/2006/relationships/image" Target="../media/image95.wmf"/><Relationship Id="rId15" Type="http://schemas.openxmlformats.org/officeDocument/2006/relationships/image" Target="../media/image94.wmf"/><Relationship Id="rId10" Type="http://schemas.openxmlformats.org/officeDocument/2006/relationships/oleObject" Target="../embeddings/oleObject69.bin"/><Relationship Id="rId4" Type="http://schemas.openxmlformats.org/officeDocument/2006/relationships/oleObject" Target="../embeddings/oleObject66.bin"/><Relationship Id="rId9" Type="http://schemas.openxmlformats.org/officeDocument/2006/relationships/image" Target="../media/image97.wmf"/><Relationship Id="rId14" Type="http://schemas.openxmlformats.org/officeDocument/2006/relationships/oleObject" Target="../embeddings/oleObject71.bin"/></Relationships>
</file>

<file path=ppt/slides/_rels/slide61.xml.rels><?xml version="1.0" encoding="UTF-8" standalone="yes"?>
<Relationships xmlns="http://schemas.openxmlformats.org/package/2006/relationships"><Relationship Id="rId117" Type="http://schemas.microsoft.com/office/2007/relationships/media" Target="../media/media75.WAV"/><Relationship Id="rId21" Type="http://schemas.microsoft.com/office/2007/relationships/media" Target="../media/media29.WAV"/><Relationship Id="rId42" Type="http://schemas.openxmlformats.org/officeDocument/2006/relationships/audio" Target="../media/media39.WAV"/><Relationship Id="rId63" Type="http://schemas.microsoft.com/office/2007/relationships/media" Target="../media/media50.WAV"/><Relationship Id="rId84" Type="http://schemas.openxmlformats.org/officeDocument/2006/relationships/audio" Target="../media/media60.WAV"/><Relationship Id="rId138" Type="http://schemas.openxmlformats.org/officeDocument/2006/relationships/audio" Target="../media/media85.WAV"/><Relationship Id="rId159" Type="http://schemas.microsoft.com/office/2007/relationships/media" Target="../media/media96.WAV"/><Relationship Id="rId170" Type="http://schemas.openxmlformats.org/officeDocument/2006/relationships/notesSlide" Target="../notesSlides/notesSlide61.xml"/><Relationship Id="rId107" Type="http://schemas.microsoft.com/office/2007/relationships/media" Target="../media/media70.WAV"/><Relationship Id="rId11" Type="http://schemas.microsoft.com/office/2007/relationships/media" Target="../media/media24.WAV"/><Relationship Id="rId32" Type="http://schemas.openxmlformats.org/officeDocument/2006/relationships/audio" Target="../media/media34.WAV"/><Relationship Id="rId53" Type="http://schemas.microsoft.com/office/2007/relationships/media" Target="../media/media45.WAV"/><Relationship Id="rId74" Type="http://schemas.openxmlformats.org/officeDocument/2006/relationships/audio" Target="../media/media55.WAV"/><Relationship Id="rId128" Type="http://schemas.openxmlformats.org/officeDocument/2006/relationships/audio" Target="../media/media80.WAV"/><Relationship Id="rId149" Type="http://schemas.microsoft.com/office/2007/relationships/media" Target="../media/media91.WAV"/><Relationship Id="rId5" Type="http://schemas.microsoft.com/office/2007/relationships/media" Target="../media/media21.WAV"/><Relationship Id="rId95" Type="http://schemas.microsoft.com/office/2007/relationships/media" Target="../media/media18.WAV"/><Relationship Id="rId160" Type="http://schemas.openxmlformats.org/officeDocument/2006/relationships/audio" Target="../media/media96.WAV"/><Relationship Id="rId22" Type="http://schemas.openxmlformats.org/officeDocument/2006/relationships/audio" Target="../media/media29.WAV"/><Relationship Id="rId43" Type="http://schemas.microsoft.com/office/2007/relationships/media" Target="../media/media40.WAV"/><Relationship Id="rId64" Type="http://schemas.openxmlformats.org/officeDocument/2006/relationships/audio" Target="../media/media50.WAV"/><Relationship Id="rId118" Type="http://schemas.openxmlformats.org/officeDocument/2006/relationships/audio" Target="../media/media75.WAV"/><Relationship Id="rId139" Type="http://schemas.microsoft.com/office/2007/relationships/media" Target="../media/media86.WAV"/><Relationship Id="rId85" Type="http://schemas.microsoft.com/office/2007/relationships/media" Target="../media/media61.WAV"/><Relationship Id="rId150" Type="http://schemas.openxmlformats.org/officeDocument/2006/relationships/audio" Target="../media/media91.WAV"/><Relationship Id="rId171" Type="http://schemas.openxmlformats.org/officeDocument/2006/relationships/image" Target="../media/image74.png"/><Relationship Id="rId12" Type="http://schemas.openxmlformats.org/officeDocument/2006/relationships/audio" Target="../media/media24.WAV"/><Relationship Id="rId33" Type="http://schemas.microsoft.com/office/2007/relationships/media" Target="../media/media35.WAV"/><Relationship Id="rId108" Type="http://schemas.openxmlformats.org/officeDocument/2006/relationships/audio" Target="../media/media70.WAV"/><Relationship Id="rId129" Type="http://schemas.microsoft.com/office/2007/relationships/media" Target="../media/media81.WAV"/><Relationship Id="rId54" Type="http://schemas.openxmlformats.org/officeDocument/2006/relationships/audio" Target="../media/media45.WAV"/><Relationship Id="rId70" Type="http://schemas.openxmlformats.org/officeDocument/2006/relationships/audio" Target="../media/media53.WAV"/><Relationship Id="rId75" Type="http://schemas.microsoft.com/office/2007/relationships/media" Target="../media/media56.WAV"/><Relationship Id="rId91" Type="http://schemas.microsoft.com/office/2007/relationships/media" Target="../media/media64.WAV"/><Relationship Id="rId96" Type="http://schemas.openxmlformats.org/officeDocument/2006/relationships/audio" Target="../media/media18.WAV"/><Relationship Id="rId140" Type="http://schemas.openxmlformats.org/officeDocument/2006/relationships/audio" Target="../media/media86.WAV"/><Relationship Id="rId145" Type="http://schemas.microsoft.com/office/2007/relationships/media" Target="../media/media89.WAV"/><Relationship Id="rId161" Type="http://schemas.microsoft.com/office/2007/relationships/media" Target="../media/media97.WAV"/><Relationship Id="rId166" Type="http://schemas.openxmlformats.org/officeDocument/2006/relationships/audio" Target="../media/media99.WAV"/><Relationship Id="rId1" Type="http://schemas.microsoft.com/office/2007/relationships/media" Target="../media/media19.WAV"/><Relationship Id="rId6" Type="http://schemas.openxmlformats.org/officeDocument/2006/relationships/audio" Target="../media/media21.WAV"/><Relationship Id="rId23" Type="http://schemas.microsoft.com/office/2007/relationships/media" Target="../media/media30.WAV"/><Relationship Id="rId28" Type="http://schemas.openxmlformats.org/officeDocument/2006/relationships/audio" Target="../media/media32.WAV"/><Relationship Id="rId49" Type="http://schemas.microsoft.com/office/2007/relationships/media" Target="../media/media43.WAV"/><Relationship Id="rId114" Type="http://schemas.openxmlformats.org/officeDocument/2006/relationships/audio" Target="../media/media73.WAV"/><Relationship Id="rId119" Type="http://schemas.microsoft.com/office/2007/relationships/media" Target="../media/media76.WAV"/><Relationship Id="rId44" Type="http://schemas.openxmlformats.org/officeDocument/2006/relationships/audio" Target="../media/media40.WAV"/><Relationship Id="rId60" Type="http://schemas.openxmlformats.org/officeDocument/2006/relationships/audio" Target="../media/media48.WAV"/><Relationship Id="rId65" Type="http://schemas.microsoft.com/office/2007/relationships/media" Target="../media/media51.WAV"/><Relationship Id="rId81" Type="http://schemas.microsoft.com/office/2007/relationships/media" Target="../media/media59.WAV"/><Relationship Id="rId86" Type="http://schemas.openxmlformats.org/officeDocument/2006/relationships/audio" Target="../media/media61.WAV"/><Relationship Id="rId130" Type="http://schemas.openxmlformats.org/officeDocument/2006/relationships/audio" Target="../media/media81.WAV"/><Relationship Id="rId135" Type="http://schemas.microsoft.com/office/2007/relationships/media" Target="../media/media84.WAV"/><Relationship Id="rId151" Type="http://schemas.microsoft.com/office/2007/relationships/media" Target="../media/media92.WAV"/><Relationship Id="rId156" Type="http://schemas.openxmlformats.org/officeDocument/2006/relationships/audio" Target="../media/media94.WAV"/><Relationship Id="rId172" Type="http://schemas.openxmlformats.org/officeDocument/2006/relationships/image" Target="../media/image99.png"/><Relationship Id="rId13" Type="http://schemas.microsoft.com/office/2007/relationships/media" Target="../media/media25.WAV"/><Relationship Id="rId18" Type="http://schemas.openxmlformats.org/officeDocument/2006/relationships/audio" Target="../media/media27.WAV"/><Relationship Id="rId39" Type="http://schemas.microsoft.com/office/2007/relationships/media" Target="../media/media38.WAV"/><Relationship Id="rId109" Type="http://schemas.microsoft.com/office/2007/relationships/media" Target="../media/media71.WAV"/><Relationship Id="rId34" Type="http://schemas.openxmlformats.org/officeDocument/2006/relationships/audio" Target="../media/media35.WAV"/><Relationship Id="rId50" Type="http://schemas.openxmlformats.org/officeDocument/2006/relationships/audio" Target="../media/media43.WAV"/><Relationship Id="rId55" Type="http://schemas.microsoft.com/office/2007/relationships/media" Target="../media/media46.WAV"/><Relationship Id="rId76" Type="http://schemas.openxmlformats.org/officeDocument/2006/relationships/audio" Target="../media/media56.WAV"/><Relationship Id="rId97" Type="http://schemas.microsoft.com/office/2007/relationships/media" Target="../media/media10.WAV"/><Relationship Id="rId104" Type="http://schemas.openxmlformats.org/officeDocument/2006/relationships/audio" Target="../media/media68.WAV"/><Relationship Id="rId120" Type="http://schemas.openxmlformats.org/officeDocument/2006/relationships/audio" Target="../media/media76.WAV"/><Relationship Id="rId125" Type="http://schemas.microsoft.com/office/2007/relationships/media" Target="../media/media79.WAV"/><Relationship Id="rId141" Type="http://schemas.microsoft.com/office/2007/relationships/media" Target="../media/media87.WAV"/><Relationship Id="rId146" Type="http://schemas.openxmlformats.org/officeDocument/2006/relationships/audio" Target="../media/media89.WAV"/><Relationship Id="rId167" Type="http://schemas.microsoft.com/office/2007/relationships/media" Target="../media/media100.WAV"/><Relationship Id="rId7" Type="http://schemas.microsoft.com/office/2007/relationships/media" Target="../media/media22.WAV"/><Relationship Id="rId71" Type="http://schemas.microsoft.com/office/2007/relationships/media" Target="../media/media54.WAV"/><Relationship Id="rId92" Type="http://schemas.openxmlformats.org/officeDocument/2006/relationships/audio" Target="../media/media64.WAV"/><Relationship Id="rId162" Type="http://schemas.openxmlformats.org/officeDocument/2006/relationships/audio" Target="../media/media97.WAV"/><Relationship Id="rId2" Type="http://schemas.openxmlformats.org/officeDocument/2006/relationships/audio" Target="../media/media19.WAV"/><Relationship Id="rId29" Type="http://schemas.microsoft.com/office/2007/relationships/media" Target="../media/media33.WAV"/><Relationship Id="rId24" Type="http://schemas.openxmlformats.org/officeDocument/2006/relationships/audio" Target="../media/media30.WAV"/><Relationship Id="rId40" Type="http://schemas.openxmlformats.org/officeDocument/2006/relationships/audio" Target="../media/media38.WAV"/><Relationship Id="rId45" Type="http://schemas.microsoft.com/office/2007/relationships/media" Target="../media/media41.WAV"/><Relationship Id="rId66" Type="http://schemas.openxmlformats.org/officeDocument/2006/relationships/audio" Target="../media/media51.WAV"/><Relationship Id="rId87" Type="http://schemas.microsoft.com/office/2007/relationships/media" Target="../media/media62.WAV"/><Relationship Id="rId110" Type="http://schemas.openxmlformats.org/officeDocument/2006/relationships/audio" Target="../media/media71.WAV"/><Relationship Id="rId115" Type="http://schemas.microsoft.com/office/2007/relationships/media" Target="../media/media74.WAV"/><Relationship Id="rId131" Type="http://schemas.microsoft.com/office/2007/relationships/media" Target="../media/media82.WAV"/><Relationship Id="rId136" Type="http://schemas.openxmlformats.org/officeDocument/2006/relationships/audio" Target="../media/media84.WAV"/><Relationship Id="rId157" Type="http://schemas.microsoft.com/office/2007/relationships/media" Target="../media/media95.WAV"/><Relationship Id="rId61" Type="http://schemas.microsoft.com/office/2007/relationships/media" Target="../media/media49.WAV"/><Relationship Id="rId82" Type="http://schemas.openxmlformats.org/officeDocument/2006/relationships/audio" Target="../media/media59.WAV"/><Relationship Id="rId152" Type="http://schemas.openxmlformats.org/officeDocument/2006/relationships/audio" Target="../media/media92.WAV"/><Relationship Id="rId19" Type="http://schemas.microsoft.com/office/2007/relationships/media" Target="../media/media28.WAV"/><Relationship Id="rId14" Type="http://schemas.openxmlformats.org/officeDocument/2006/relationships/audio" Target="../media/media25.WAV"/><Relationship Id="rId30" Type="http://schemas.openxmlformats.org/officeDocument/2006/relationships/audio" Target="../media/media33.WAV"/><Relationship Id="rId35" Type="http://schemas.microsoft.com/office/2007/relationships/media" Target="../media/media36.WAV"/><Relationship Id="rId56" Type="http://schemas.openxmlformats.org/officeDocument/2006/relationships/audio" Target="../media/media46.WAV"/><Relationship Id="rId77" Type="http://schemas.microsoft.com/office/2007/relationships/media" Target="../media/media57.WAV"/><Relationship Id="rId100" Type="http://schemas.openxmlformats.org/officeDocument/2006/relationships/audio" Target="../media/media66.WAV"/><Relationship Id="rId105" Type="http://schemas.microsoft.com/office/2007/relationships/media" Target="../media/media69.WAV"/><Relationship Id="rId126" Type="http://schemas.openxmlformats.org/officeDocument/2006/relationships/audio" Target="../media/media79.WAV"/><Relationship Id="rId147" Type="http://schemas.microsoft.com/office/2007/relationships/media" Target="../media/media90.WAV"/><Relationship Id="rId168" Type="http://schemas.openxmlformats.org/officeDocument/2006/relationships/audio" Target="../media/media100.WAV"/><Relationship Id="rId8" Type="http://schemas.openxmlformats.org/officeDocument/2006/relationships/audio" Target="../media/media22.WAV"/><Relationship Id="rId51" Type="http://schemas.microsoft.com/office/2007/relationships/media" Target="../media/media44.WAV"/><Relationship Id="rId72" Type="http://schemas.openxmlformats.org/officeDocument/2006/relationships/audio" Target="../media/media54.WAV"/><Relationship Id="rId93" Type="http://schemas.microsoft.com/office/2007/relationships/media" Target="../media/media65.WAV"/><Relationship Id="rId98" Type="http://schemas.openxmlformats.org/officeDocument/2006/relationships/audio" Target="../media/media10.WAV"/><Relationship Id="rId121" Type="http://schemas.microsoft.com/office/2007/relationships/media" Target="../media/media77.WAV"/><Relationship Id="rId142" Type="http://schemas.openxmlformats.org/officeDocument/2006/relationships/audio" Target="../media/media87.WAV"/><Relationship Id="rId163" Type="http://schemas.microsoft.com/office/2007/relationships/media" Target="../media/media98.WAV"/><Relationship Id="rId3" Type="http://schemas.microsoft.com/office/2007/relationships/media" Target="../media/media20.WAV"/><Relationship Id="rId25" Type="http://schemas.microsoft.com/office/2007/relationships/media" Target="../media/media31.WAV"/><Relationship Id="rId46" Type="http://schemas.openxmlformats.org/officeDocument/2006/relationships/audio" Target="../media/media41.WAV"/><Relationship Id="rId67" Type="http://schemas.microsoft.com/office/2007/relationships/media" Target="../media/media52.WAV"/><Relationship Id="rId116" Type="http://schemas.openxmlformats.org/officeDocument/2006/relationships/audio" Target="../media/media74.WAV"/><Relationship Id="rId137" Type="http://schemas.microsoft.com/office/2007/relationships/media" Target="../media/media85.WAV"/><Relationship Id="rId158" Type="http://schemas.openxmlformats.org/officeDocument/2006/relationships/audio" Target="../media/media95.WAV"/><Relationship Id="rId20" Type="http://schemas.openxmlformats.org/officeDocument/2006/relationships/audio" Target="../media/media28.WAV"/><Relationship Id="rId41" Type="http://schemas.microsoft.com/office/2007/relationships/media" Target="../media/media39.WAV"/><Relationship Id="rId62" Type="http://schemas.openxmlformats.org/officeDocument/2006/relationships/audio" Target="../media/media49.WAV"/><Relationship Id="rId83" Type="http://schemas.microsoft.com/office/2007/relationships/media" Target="../media/media60.WAV"/><Relationship Id="rId88" Type="http://schemas.openxmlformats.org/officeDocument/2006/relationships/audio" Target="../media/media62.WAV"/><Relationship Id="rId111" Type="http://schemas.microsoft.com/office/2007/relationships/media" Target="../media/media72.WAV"/><Relationship Id="rId132" Type="http://schemas.openxmlformats.org/officeDocument/2006/relationships/audio" Target="../media/media82.WAV"/><Relationship Id="rId153" Type="http://schemas.microsoft.com/office/2007/relationships/media" Target="../media/media93.WAV"/><Relationship Id="rId15" Type="http://schemas.microsoft.com/office/2007/relationships/media" Target="../media/media26.WAV"/><Relationship Id="rId36" Type="http://schemas.openxmlformats.org/officeDocument/2006/relationships/audio" Target="../media/media36.WAV"/><Relationship Id="rId57" Type="http://schemas.microsoft.com/office/2007/relationships/media" Target="../media/media47.WAV"/><Relationship Id="rId106" Type="http://schemas.openxmlformats.org/officeDocument/2006/relationships/audio" Target="../media/media69.WAV"/><Relationship Id="rId127" Type="http://schemas.microsoft.com/office/2007/relationships/media" Target="../media/media80.WAV"/><Relationship Id="rId10" Type="http://schemas.openxmlformats.org/officeDocument/2006/relationships/audio" Target="../media/media23.WAV"/><Relationship Id="rId31" Type="http://schemas.microsoft.com/office/2007/relationships/media" Target="../media/media34.WAV"/><Relationship Id="rId52" Type="http://schemas.openxmlformats.org/officeDocument/2006/relationships/audio" Target="../media/media44.WAV"/><Relationship Id="rId73" Type="http://schemas.microsoft.com/office/2007/relationships/media" Target="../media/media55.WAV"/><Relationship Id="rId78" Type="http://schemas.openxmlformats.org/officeDocument/2006/relationships/audio" Target="../media/media57.WAV"/><Relationship Id="rId94" Type="http://schemas.openxmlformats.org/officeDocument/2006/relationships/audio" Target="../media/media65.WAV"/><Relationship Id="rId99" Type="http://schemas.microsoft.com/office/2007/relationships/media" Target="../media/media66.WAV"/><Relationship Id="rId101" Type="http://schemas.microsoft.com/office/2007/relationships/media" Target="../media/media67.WAV"/><Relationship Id="rId122" Type="http://schemas.openxmlformats.org/officeDocument/2006/relationships/audio" Target="../media/media77.WAV"/><Relationship Id="rId143" Type="http://schemas.microsoft.com/office/2007/relationships/media" Target="../media/media88.WAV"/><Relationship Id="rId148" Type="http://schemas.openxmlformats.org/officeDocument/2006/relationships/audio" Target="../media/media90.WAV"/><Relationship Id="rId164" Type="http://schemas.openxmlformats.org/officeDocument/2006/relationships/audio" Target="../media/media98.WAV"/><Relationship Id="rId169" Type="http://schemas.openxmlformats.org/officeDocument/2006/relationships/slideLayout" Target="../slideLayouts/slideLayout2.xml"/><Relationship Id="rId4" Type="http://schemas.openxmlformats.org/officeDocument/2006/relationships/audio" Target="../media/media20.WAV"/><Relationship Id="rId9" Type="http://schemas.microsoft.com/office/2007/relationships/media" Target="../media/media23.WAV"/><Relationship Id="rId26" Type="http://schemas.openxmlformats.org/officeDocument/2006/relationships/audio" Target="../media/media31.WAV"/><Relationship Id="rId47" Type="http://schemas.microsoft.com/office/2007/relationships/media" Target="../media/media42.WAV"/><Relationship Id="rId68" Type="http://schemas.openxmlformats.org/officeDocument/2006/relationships/audio" Target="../media/media52.WAV"/><Relationship Id="rId89" Type="http://schemas.microsoft.com/office/2007/relationships/media" Target="../media/media63.WAV"/><Relationship Id="rId112" Type="http://schemas.openxmlformats.org/officeDocument/2006/relationships/audio" Target="../media/media72.WAV"/><Relationship Id="rId133" Type="http://schemas.microsoft.com/office/2007/relationships/media" Target="../media/media83.WAV"/><Relationship Id="rId154" Type="http://schemas.openxmlformats.org/officeDocument/2006/relationships/audio" Target="../media/media93.WAV"/><Relationship Id="rId16" Type="http://schemas.openxmlformats.org/officeDocument/2006/relationships/audio" Target="../media/media26.WAV"/><Relationship Id="rId37" Type="http://schemas.microsoft.com/office/2007/relationships/media" Target="../media/media37.WAV"/><Relationship Id="rId58" Type="http://schemas.openxmlformats.org/officeDocument/2006/relationships/audio" Target="../media/media47.WAV"/><Relationship Id="rId79" Type="http://schemas.microsoft.com/office/2007/relationships/media" Target="../media/media58.WAV"/><Relationship Id="rId102" Type="http://schemas.openxmlformats.org/officeDocument/2006/relationships/audio" Target="../media/media67.WAV"/><Relationship Id="rId123" Type="http://schemas.microsoft.com/office/2007/relationships/media" Target="../media/media78.WAV"/><Relationship Id="rId144" Type="http://schemas.openxmlformats.org/officeDocument/2006/relationships/audio" Target="../media/media88.WAV"/><Relationship Id="rId90" Type="http://schemas.openxmlformats.org/officeDocument/2006/relationships/audio" Target="../media/media63.WAV"/><Relationship Id="rId165" Type="http://schemas.microsoft.com/office/2007/relationships/media" Target="../media/media99.WAV"/><Relationship Id="rId27" Type="http://schemas.microsoft.com/office/2007/relationships/media" Target="../media/media32.WAV"/><Relationship Id="rId48" Type="http://schemas.openxmlformats.org/officeDocument/2006/relationships/audio" Target="../media/media42.WAV"/><Relationship Id="rId69" Type="http://schemas.microsoft.com/office/2007/relationships/media" Target="../media/media53.WAV"/><Relationship Id="rId113" Type="http://schemas.microsoft.com/office/2007/relationships/media" Target="../media/media73.WAV"/><Relationship Id="rId134" Type="http://schemas.openxmlformats.org/officeDocument/2006/relationships/audio" Target="../media/media83.WAV"/><Relationship Id="rId80" Type="http://schemas.openxmlformats.org/officeDocument/2006/relationships/audio" Target="../media/media58.WAV"/><Relationship Id="rId155" Type="http://schemas.microsoft.com/office/2007/relationships/media" Target="../media/media94.WAV"/><Relationship Id="rId17" Type="http://schemas.microsoft.com/office/2007/relationships/media" Target="../media/media27.WAV"/><Relationship Id="rId38" Type="http://schemas.openxmlformats.org/officeDocument/2006/relationships/audio" Target="../media/media37.WAV"/><Relationship Id="rId59" Type="http://schemas.microsoft.com/office/2007/relationships/media" Target="../media/media48.WAV"/><Relationship Id="rId103" Type="http://schemas.microsoft.com/office/2007/relationships/media" Target="../media/media68.WAV"/><Relationship Id="rId124" Type="http://schemas.openxmlformats.org/officeDocument/2006/relationships/audio" Target="../media/media78.WAV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5" Type="http://schemas.openxmlformats.org/officeDocument/2006/relationships/image" Target="../media/image100.emf"/><Relationship Id="rId4" Type="http://schemas.openxmlformats.org/officeDocument/2006/relationships/oleObject" Target="../embeddings/oleObject72.bin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tif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tiff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tiff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tiff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5" Type="http://schemas.openxmlformats.org/officeDocument/2006/relationships/image" Target="../media/image105.wmf"/><Relationship Id="rId4" Type="http://schemas.openxmlformats.org/officeDocument/2006/relationships/oleObject" Target="../embeddings/oleObject73.bin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tiff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tif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tiff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tiff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6.wm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.w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5.wmf"/><Relationship Id="rId5" Type="http://schemas.openxmlformats.org/officeDocument/2006/relationships/image" Target="../media/image2.wmf"/><Relationship Id="rId15" Type="http://schemas.openxmlformats.org/officeDocument/2006/relationships/image" Target="../media/image7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4.wmf"/><Relationship Id="rId14" Type="http://schemas.openxmlformats.org/officeDocument/2006/relationships/oleObject" Target="../embeddings/oleObject6.bin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8.wmf"/><Relationship Id="rId4" Type="http://schemas.openxmlformats.org/officeDocument/2006/relationships/oleObject" Target="../embeddings/oleObject7.bin"/><Relationship Id="rId9" Type="http://schemas.openxmlformats.org/officeDocument/2006/relationships/image" Target="../media/image1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3581400"/>
            <a:ext cx="68580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Adaptive Sinusoidal Models for Speech with Applications in Speech Modifications and Audio Analysis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Ph.D. Thesis Defense Presentation                                      George </a:t>
            </a:r>
            <a:r>
              <a:rPr lang="en-US" dirty="0" err="1" smtClean="0"/>
              <a:t>Kafentzis</a:t>
            </a:r>
            <a:endParaRPr lang="en-US" dirty="0" smtClean="0"/>
          </a:p>
          <a:p>
            <a:r>
              <a:rPr lang="en-US" dirty="0" smtClean="0"/>
              <a:t>20</a:t>
            </a:r>
            <a:r>
              <a:rPr lang="en-US" baseline="30000" dirty="0" smtClean="0"/>
              <a:t>th</a:t>
            </a:r>
            <a:r>
              <a:rPr lang="en-US" dirty="0" smtClean="0"/>
              <a:t> June </a:t>
            </a:r>
            <a:r>
              <a:rPr lang="en-US" smtClean="0"/>
              <a:t>2014                          University </a:t>
            </a:r>
            <a:r>
              <a:rPr lang="en-US" dirty="0" smtClean="0"/>
              <a:t>of Crete &amp; University of Rennes 1</a:t>
            </a:r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</a:t>
            </a:r>
            <a:r>
              <a:rPr lang="en-US" dirty="0" err="1" smtClean="0"/>
              <a:t>eaQHM</a:t>
            </a:r>
            <a:r>
              <a:rPr lang="en-US" dirty="0" smtClean="0"/>
              <a:t> works: Initialization step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5181600"/>
          </a:xfrm>
        </p:spPr>
        <p:txBody>
          <a:bodyPr/>
          <a:lstStyle/>
          <a:p>
            <a:r>
              <a:rPr lang="en-US" dirty="0" smtClean="0"/>
              <a:t>Preliminary analysis to obtain instantaneous parameters (amplitude, frequency, phase) for each frame</a:t>
            </a:r>
          </a:p>
          <a:p>
            <a:r>
              <a:rPr lang="en-US" dirty="0" smtClean="0"/>
              <a:t>Across frames</a:t>
            </a:r>
          </a:p>
          <a:p>
            <a:pPr lvl="1"/>
            <a:r>
              <a:rPr lang="en-US" dirty="0" smtClean="0"/>
              <a:t>Linear interpolation for inst. amplitudes </a:t>
            </a:r>
          </a:p>
          <a:p>
            <a:pPr lvl="1"/>
            <a:r>
              <a:rPr lang="en-US" dirty="0" err="1" smtClean="0"/>
              <a:t>Spline</a:t>
            </a:r>
            <a:r>
              <a:rPr lang="en-US" dirty="0" smtClean="0"/>
              <a:t> interpolation for inst. frequencies </a:t>
            </a:r>
          </a:p>
          <a:p>
            <a:pPr lvl="1"/>
            <a:r>
              <a:rPr lang="en-US" dirty="0" smtClean="0"/>
              <a:t>Frequency integration for inst. phases [3]</a:t>
            </a:r>
          </a:p>
          <a:p>
            <a:r>
              <a:rPr lang="en-US" dirty="0" smtClean="0"/>
              <a:t>Use these to form the adaptive basis functions!</a:t>
            </a:r>
          </a:p>
          <a:p>
            <a:endParaRPr lang="en-US" dirty="0" smtClean="0"/>
          </a:p>
          <a:p>
            <a:r>
              <a:rPr lang="en-US" dirty="0" smtClean="0"/>
              <a:t>Approximation of the signal as AM-FM sinusoids</a:t>
            </a:r>
          </a:p>
          <a:p>
            <a:endParaRPr lang="el-GR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6335713" y="2601913"/>
          <a:ext cx="631825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34" name="Equation" r:id="rId4" imgW="355292" imgH="215713" progId="Equation.3">
                  <p:embed/>
                </p:oleObj>
              </mc:Choice>
              <mc:Fallback>
                <p:oleObj name="Equation" r:id="rId4" imgW="355292" imgH="215713" progId="Equation.3">
                  <p:embed/>
                  <p:pic>
                    <p:nvPicPr>
                      <p:cNvPr id="0" name="Picture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5713" y="2601913"/>
                        <a:ext cx="631825" cy="385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79" name="Object 3"/>
          <p:cNvGraphicFramePr>
            <a:graphicFrameLocks noChangeAspect="1"/>
          </p:cNvGraphicFramePr>
          <p:nvPr/>
        </p:nvGraphicFramePr>
        <p:xfrm>
          <a:off x="6369050" y="3025378"/>
          <a:ext cx="565150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35" name="Equation" r:id="rId6" imgW="317087" imgH="215619" progId="Equation.3">
                  <p:embed/>
                </p:oleObj>
              </mc:Choice>
              <mc:Fallback>
                <p:oleObj name="Equation" r:id="rId6" imgW="317087" imgH="215619" progId="Equation.3">
                  <p:embed/>
                  <p:pic>
                    <p:nvPicPr>
                      <p:cNvPr id="0" name="Picture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69050" y="3025378"/>
                        <a:ext cx="565150" cy="385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0" name="Object 4"/>
          <p:cNvGraphicFramePr>
            <a:graphicFrameLocks noChangeAspect="1"/>
          </p:cNvGraphicFramePr>
          <p:nvPr/>
        </p:nvGraphicFramePr>
        <p:xfrm>
          <a:off x="6465888" y="3440113"/>
          <a:ext cx="633412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36" name="Equation" r:id="rId8" imgW="355292" imgH="215713" progId="Equation.3">
                  <p:embed/>
                </p:oleObj>
              </mc:Choice>
              <mc:Fallback>
                <p:oleObj name="Equation" r:id="rId8" imgW="355292" imgH="215713" progId="Equation.3">
                  <p:embed/>
                  <p:pic>
                    <p:nvPicPr>
                      <p:cNvPr id="0" name="Picture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5888" y="3440113"/>
                        <a:ext cx="633412" cy="385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2" name="Object 6"/>
          <p:cNvGraphicFramePr>
            <a:graphicFrameLocks noChangeAspect="1"/>
          </p:cNvGraphicFramePr>
          <p:nvPr/>
        </p:nvGraphicFramePr>
        <p:xfrm>
          <a:off x="3048000" y="4343400"/>
          <a:ext cx="2147887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37" name="Equation" r:id="rId10" imgW="1155700" imgH="241300" progId="Equation.3">
                  <p:embed/>
                </p:oleObj>
              </mc:Choice>
              <mc:Fallback>
                <p:oleObj name="Equation" r:id="rId10" imgW="1155700" imgH="241300" progId="Equation.3">
                  <p:embed/>
                  <p:pic>
                    <p:nvPicPr>
                      <p:cNvPr id="0" name="Picture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4343400"/>
                        <a:ext cx="2147887" cy="441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3" name="Object 7"/>
          <p:cNvGraphicFramePr>
            <a:graphicFrameLocks noChangeAspect="1"/>
          </p:cNvGraphicFramePr>
          <p:nvPr/>
        </p:nvGraphicFramePr>
        <p:xfrm>
          <a:off x="2895600" y="5257800"/>
          <a:ext cx="2430462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38" name="Equation" r:id="rId12" imgW="1307880" imgH="431640" progId="Equation.3">
                  <p:embed/>
                </p:oleObj>
              </mc:Choice>
              <mc:Fallback>
                <p:oleObj name="Equation" r:id="rId12" imgW="1307880" imgH="431640" progId="Equation.3">
                  <p:embed/>
                  <p:pic>
                    <p:nvPicPr>
                      <p:cNvPr id="0" name="Picture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5257800"/>
                        <a:ext cx="2430462" cy="790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ight Arrow 11"/>
          <p:cNvSpPr/>
          <p:nvPr/>
        </p:nvSpPr>
        <p:spPr>
          <a:xfrm>
            <a:off x="5867400" y="2683986"/>
            <a:ext cx="3810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Right Arrow 12"/>
          <p:cNvSpPr/>
          <p:nvPr/>
        </p:nvSpPr>
        <p:spPr>
          <a:xfrm>
            <a:off x="5935107" y="3104383"/>
            <a:ext cx="3810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Right Arrow 13"/>
          <p:cNvSpPr/>
          <p:nvPr/>
        </p:nvSpPr>
        <p:spPr>
          <a:xfrm>
            <a:off x="6019800" y="3530679"/>
            <a:ext cx="3810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</a:t>
            </a:r>
            <a:r>
              <a:rPr lang="en-US" dirty="0" err="1" smtClean="0"/>
              <a:t>eaQHM</a:t>
            </a:r>
            <a:r>
              <a:rPr lang="en-US" dirty="0" smtClean="0"/>
              <a:t> works: Adaptation step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Estimate and use          to correct frequencies in each frame</a:t>
            </a:r>
          </a:p>
          <a:p>
            <a:r>
              <a:rPr lang="en-US" dirty="0" smtClean="0"/>
              <a:t>Re-estimate inst. frequencies and phases over time</a:t>
            </a:r>
          </a:p>
          <a:p>
            <a:r>
              <a:rPr lang="en-US" dirty="0" smtClean="0"/>
              <a:t>Form </a:t>
            </a:r>
            <a:r>
              <a:rPr lang="en-US" i="1" u="sng" dirty="0" smtClean="0"/>
              <a:t>new</a:t>
            </a:r>
            <a:r>
              <a:rPr lang="en-US" dirty="0" smtClean="0"/>
              <a:t> adaptive basis functions</a:t>
            </a:r>
          </a:p>
          <a:p>
            <a:r>
              <a:rPr lang="en-US" dirty="0" smtClean="0"/>
              <a:t>Estimate new            and correct frequencies again</a:t>
            </a:r>
          </a:p>
          <a:p>
            <a:r>
              <a:rPr lang="en-US" dirty="0" smtClean="0"/>
              <a:t>The loop goes on… </a:t>
            </a:r>
          </a:p>
          <a:p>
            <a:pPr lvl="1"/>
            <a:r>
              <a:rPr lang="en-US" dirty="0" smtClean="0"/>
              <a:t>When to stop?</a:t>
            </a:r>
          </a:p>
          <a:p>
            <a:pPr lvl="1"/>
            <a:r>
              <a:rPr lang="en-US" dirty="0" smtClean="0"/>
              <a:t>Convergence criterion : Signal-to-Reconstruction-Error Ratio</a:t>
            </a:r>
          </a:p>
          <a:p>
            <a:pPr lvl="2"/>
            <a:endParaRPr lang="el-GR" dirty="0"/>
          </a:p>
        </p:txBody>
      </p:sp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3124200" y="1266824"/>
          <a:ext cx="838200" cy="457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49" name="Equation" r:id="rId4" imgW="381000" imgH="228600" progId="Equation.3">
                  <p:embed/>
                </p:oleObj>
              </mc:Choice>
              <mc:Fallback>
                <p:oleObj name="Equation" r:id="rId4" imgW="381000" imgH="228600" progId="Equation.3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1266824"/>
                        <a:ext cx="838200" cy="4572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4" name="Object 4"/>
          <p:cNvGraphicFramePr>
            <a:graphicFrameLocks noChangeAspect="1"/>
          </p:cNvGraphicFramePr>
          <p:nvPr/>
        </p:nvGraphicFramePr>
        <p:xfrm>
          <a:off x="5578475" y="2560638"/>
          <a:ext cx="23368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0" name="Equation" r:id="rId6" imgW="1180800" imgH="241200" progId="Equation.3">
                  <p:embed/>
                </p:oleObj>
              </mc:Choice>
              <mc:Fallback>
                <p:oleObj name="Equation" r:id="rId6" imgW="1180800" imgH="241200" progId="Equation.3">
                  <p:embed/>
                  <p:pic>
                    <p:nvPicPr>
                      <p:cNvPr id="0" name="Picture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8475" y="2560638"/>
                        <a:ext cx="23368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6" name="Object 6"/>
          <p:cNvGraphicFramePr>
            <a:graphicFrameLocks noChangeAspect="1"/>
          </p:cNvGraphicFramePr>
          <p:nvPr/>
        </p:nvGraphicFramePr>
        <p:xfrm>
          <a:off x="2816225" y="3057525"/>
          <a:ext cx="690563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1" name="Equation" r:id="rId8" imgW="380880" imgH="253800" progId="Equation.3">
                  <p:embed/>
                </p:oleObj>
              </mc:Choice>
              <mc:Fallback>
                <p:oleObj name="Equation" r:id="rId8" imgW="380880" imgH="253800" progId="Equation.3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6225" y="3057525"/>
                        <a:ext cx="690563" cy="50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8" name="Object 8"/>
          <p:cNvGraphicFramePr>
            <a:graphicFrameLocks noChangeAspect="1"/>
          </p:cNvGraphicFramePr>
          <p:nvPr/>
        </p:nvGraphicFramePr>
        <p:xfrm>
          <a:off x="2195513" y="4800600"/>
          <a:ext cx="3981450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2" name="Equation" r:id="rId10" imgW="1676400" imgH="419100" progId="Equation.3">
                  <p:embed/>
                </p:oleObj>
              </mc:Choice>
              <mc:Fallback>
                <p:oleObj name="Equation" r:id="rId10" imgW="1676400" imgH="419100" progId="Equation.3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513" y="4800600"/>
                        <a:ext cx="3981450" cy="977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– Initialization </a:t>
            </a:r>
            <a:endParaRPr lang="el-GR" dirty="0"/>
          </a:p>
        </p:txBody>
      </p:sp>
      <p:pic>
        <p:nvPicPr>
          <p:cNvPr id="26626" name="Picture 2" descr="C:\Users\George\Desktop\PhDpres\or_sig_w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219200"/>
            <a:ext cx="8534400" cy="5105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– Initialization</a:t>
            </a:r>
            <a:endParaRPr lang="el-GR" dirty="0"/>
          </a:p>
        </p:txBody>
      </p:sp>
      <p:pic>
        <p:nvPicPr>
          <p:cNvPr id="4" name="Content Placeholder 3" descr="or_sig_win_harm_est.jpg"/>
          <p:cNvPicPr>
            <a:picLocks noGrp="1" noChangeAspect="1"/>
          </p:cNvPicPr>
          <p:nvPr>
            <p:ph sz="quarter" idx="1"/>
          </p:nvPr>
        </p:nvPicPr>
        <p:blipFill>
          <a:blip r:embed="rId4" cstate="print"/>
          <a:stretch>
            <a:fillRect/>
          </a:stretch>
        </p:blipFill>
        <p:spPr>
          <a:xfrm>
            <a:off x="152400" y="1219200"/>
            <a:ext cx="8534399" cy="5105400"/>
          </a:xfrm>
        </p:spPr>
      </p:pic>
      <p:sp>
        <p:nvSpPr>
          <p:cNvPr id="5" name="TextBox 4"/>
          <p:cNvSpPr txBox="1"/>
          <p:nvPr/>
        </p:nvSpPr>
        <p:spPr>
          <a:xfrm>
            <a:off x="3200400" y="17526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Harmonic initialization:</a:t>
            </a:r>
            <a:endParaRPr lang="el-GR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600200" y="1981200"/>
            <a:ext cx="16002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1600200" y="1981200"/>
            <a:ext cx="1600200" cy="1219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1600200" y="1981200"/>
            <a:ext cx="1600200" cy="1828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1600200" y="1981200"/>
            <a:ext cx="1600200" cy="2514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1524000" y="1981200"/>
            <a:ext cx="1676400" cy="3124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8913" name="Object 1"/>
          <p:cNvGraphicFramePr>
            <a:graphicFrameLocks noChangeAspect="1"/>
          </p:cNvGraphicFramePr>
          <p:nvPr/>
        </p:nvGraphicFramePr>
        <p:xfrm>
          <a:off x="5410200" y="1676400"/>
          <a:ext cx="32004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4" name="Equation" r:id="rId5" imgW="1727200" imgH="292100" progId="Equation.3">
                  <p:embed/>
                </p:oleObj>
              </mc:Choice>
              <mc:Fallback>
                <p:oleObj name="Equation" r:id="rId5" imgW="1727200" imgH="29210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1676400"/>
                        <a:ext cx="32004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Straight Connector 12"/>
          <p:cNvCxnSpPr/>
          <p:nvPr/>
        </p:nvCxnSpPr>
        <p:spPr>
          <a:xfrm>
            <a:off x="1143000" y="2543175"/>
            <a:ext cx="762000" cy="1"/>
          </a:xfrm>
          <a:prstGeom prst="line">
            <a:avLst/>
          </a:prstGeom>
          <a:ln w="25400" cmpd="sng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143000" y="3200400"/>
            <a:ext cx="762000" cy="1"/>
          </a:xfrm>
          <a:prstGeom prst="line">
            <a:avLst/>
          </a:prstGeom>
          <a:ln w="25400" cmpd="sng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143000" y="3867150"/>
            <a:ext cx="762000" cy="1"/>
          </a:xfrm>
          <a:prstGeom prst="line">
            <a:avLst/>
          </a:prstGeom>
          <a:ln w="25400" cmpd="sng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104900" y="4533900"/>
            <a:ext cx="762000" cy="1"/>
          </a:xfrm>
          <a:prstGeom prst="line">
            <a:avLst/>
          </a:prstGeom>
          <a:ln w="25400" cmpd="sng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114425" y="5200649"/>
            <a:ext cx="762000" cy="1"/>
          </a:xfrm>
          <a:prstGeom prst="line">
            <a:avLst/>
          </a:prstGeom>
          <a:ln w="25400" cmpd="sng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– Initialization </a:t>
            </a:r>
            <a:endParaRPr lang="el-GR" dirty="0"/>
          </a:p>
        </p:txBody>
      </p:sp>
      <p:pic>
        <p:nvPicPr>
          <p:cNvPr id="4" name="Content Placeholder 3" descr="or_sig_win_qharm_est.jpg"/>
          <p:cNvPicPr>
            <a:picLocks noGrp="1" noChangeAspect="1"/>
          </p:cNvPicPr>
          <p:nvPr>
            <p:ph sz="quarter" idx="1"/>
          </p:nvPr>
        </p:nvPicPr>
        <p:blipFill>
          <a:blip r:embed="rId4" cstate="print"/>
          <a:stretch>
            <a:fillRect/>
          </a:stretch>
        </p:blipFill>
        <p:spPr>
          <a:xfrm>
            <a:off x="152399" y="1219200"/>
            <a:ext cx="8534401" cy="5105400"/>
          </a:xfrm>
        </p:spPr>
      </p:pic>
      <p:sp>
        <p:nvSpPr>
          <p:cNvPr id="5" name="TextBox 4"/>
          <p:cNvSpPr txBox="1"/>
          <p:nvPr/>
        </p:nvSpPr>
        <p:spPr>
          <a:xfrm>
            <a:off x="3048000" y="1591270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Frequency correction</a:t>
            </a:r>
          </a:p>
          <a:p>
            <a:endParaRPr lang="en-US" dirty="0" smtClean="0"/>
          </a:p>
          <a:p>
            <a:r>
              <a:rPr lang="en-US" dirty="0" smtClean="0"/>
              <a:t>Quasi-harmonic content</a:t>
            </a:r>
            <a:endParaRPr lang="el-GR" dirty="0"/>
          </a:p>
        </p:txBody>
      </p:sp>
      <p:cxnSp>
        <p:nvCxnSpPr>
          <p:cNvPr id="7" name="Straight Arrow Connector 6"/>
          <p:cNvCxnSpPr>
            <a:stCxn id="5" idx="1"/>
          </p:cNvCxnSpPr>
          <p:nvPr/>
        </p:nvCxnSpPr>
        <p:spPr>
          <a:xfrm flipH="1">
            <a:off x="1600200" y="2052935"/>
            <a:ext cx="1447800" cy="29140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5" idx="1"/>
          </p:cNvCxnSpPr>
          <p:nvPr/>
        </p:nvCxnSpPr>
        <p:spPr>
          <a:xfrm flipH="1">
            <a:off x="1600200" y="2052935"/>
            <a:ext cx="1447800" cy="97720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5" idx="1"/>
          </p:cNvCxnSpPr>
          <p:nvPr/>
        </p:nvCxnSpPr>
        <p:spPr>
          <a:xfrm flipH="1">
            <a:off x="1600200" y="2052935"/>
            <a:ext cx="1447800" cy="158680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1"/>
          </p:cNvCxnSpPr>
          <p:nvPr/>
        </p:nvCxnSpPr>
        <p:spPr>
          <a:xfrm flipH="1">
            <a:off x="1600200" y="2052935"/>
            <a:ext cx="1447800" cy="227260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5" idx="1"/>
          </p:cNvCxnSpPr>
          <p:nvPr/>
        </p:nvCxnSpPr>
        <p:spPr>
          <a:xfrm flipH="1">
            <a:off x="1600200" y="2052935"/>
            <a:ext cx="1447800" cy="303460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7889" name="Object 1"/>
          <p:cNvGraphicFramePr>
            <a:graphicFrameLocks noChangeAspect="1"/>
          </p:cNvGraphicFramePr>
          <p:nvPr/>
        </p:nvGraphicFramePr>
        <p:xfrm>
          <a:off x="5867400" y="1524000"/>
          <a:ext cx="2528888" cy="105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0" name="Equation" r:id="rId5" imgW="1269449" imgH="533169" progId="Equation.3">
                  <p:embed/>
                </p:oleObj>
              </mc:Choice>
              <mc:Fallback>
                <p:oleObj name="Equation" r:id="rId5" imgW="1269449" imgH="533169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1524000"/>
                        <a:ext cx="2528888" cy="1050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Left Brace 17"/>
          <p:cNvSpPr/>
          <p:nvPr/>
        </p:nvSpPr>
        <p:spPr>
          <a:xfrm>
            <a:off x="5486400" y="1524000"/>
            <a:ext cx="228600" cy="9144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– Initialization </a:t>
            </a:r>
            <a:endParaRPr lang="el-GR" dirty="0"/>
          </a:p>
        </p:txBody>
      </p:sp>
      <p:pic>
        <p:nvPicPr>
          <p:cNvPr id="4" name="Content Placeholder 3" descr="or_sig_win_harm_est2.jpg"/>
          <p:cNvPicPr>
            <a:picLocks noGrp="1" noChangeAspect="1"/>
          </p:cNvPicPr>
          <p:nvPr>
            <p:ph sz="quarter" idx="1"/>
          </p:nvPr>
        </p:nvPicPr>
        <p:blipFill>
          <a:blip r:embed="rId4" cstate="print"/>
          <a:stretch>
            <a:fillRect/>
          </a:stretch>
        </p:blipFill>
        <p:spPr>
          <a:xfrm>
            <a:off x="152400" y="1219200"/>
            <a:ext cx="8534400" cy="5105400"/>
          </a:xfrm>
        </p:spPr>
      </p:pic>
      <p:cxnSp>
        <p:nvCxnSpPr>
          <p:cNvPr id="6" name="Straight Arrow Connector 5"/>
          <p:cNvCxnSpPr/>
          <p:nvPr/>
        </p:nvCxnSpPr>
        <p:spPr>
          <a:xfrm flipH="1">
            <a:off x="2362200" y="1981200"/>
            <a:ext cx="16002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2362200" y="1981200"/>
            <a:ext cx="1600200" cy="1219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2362200" y="1981200"/>
            <a:ext cx="1600200" cy="1828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362200" y="1981200"/>
            <a:ext cx="1600200" cy="2514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2286000" y="1981200"/>
            <a:ext cx="1676400" cy="3124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038600" y="17526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Harmonic initialization:</a:t>
            </a:r>
            <a:endParaRPr lang="el-GR" dirty="0"/>
          </a:p>
        </p:txBody>
      </p:sp>
      <p:graphicFrame>
        <p:nvGraphicFramePr>
          <p:cNvPr id="14" name="Object 1"/>
          <p:cNvGraphicFramePr>
            <a:graphicFrameLocks noChangeAspect="1"/>
          </p:cNvGraphicFramePr>
          <p:nvPr/>
        </p:nvGraphicFramePr>
        <p:xfrm>
          <a:off x="4114800" y="2057400"/>
          <a:ext cx="32004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7" name="Equation" r:id="rId5" imgW="1727200" imgH="292100" progId="Equation.3">
                  <p:embed/>
                </p:oleObj>
              </mc:Choice>
              <mc:Fallback>
                <p:oleObj name="Equation" r:id="rId5" imgW="1727200" imgH="29210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2057400"/>
                        <a:ext cx="32004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Straight Connector 14"/>
          <p:cNvCxnSpPr/>
          <p:nvPr/>
        </p:nvCxnSpPr>
        <p:spPr>
          <a:xfrm>
            <a:off x="1800225" y="2514600"/>
            <a:ext cx="762000" cy="1"/>
          </a:xfrm>
          <a:prstGeom prst="line">
            <a:avLst/>
          </a:prstGeom>
          <a:ln w="25400" cmpd="sng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800225" y="3171825"/>
            <a:ext cx="762000" cy="1"/>
          </a:xfrm>
          <a:prstGeom prst="line">
            <a:avLst/>
          </a:prstGeom>
          <a:ln w="25400" cmpd="sng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809750" y="3838575"/>
            <a:ext cx="762000" cy="1"/>
          </a:xfrm>
          <a:prstGeom prst="line">
            <a:avLst/>
          </a:prstGeom>
          <a:ln w="25400" cmpd="sng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800225" y="4505325"/>
            <a:ext cx="762000" cy="1"/>
          </a:xfrm>
          <a:prstGeom prst="line">
            <a:avLst/>
          </a:prstGeom>
          <a:ln w="25400" cmpd="sng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809750" y="5153024"/>
            <a:ext cx="762000" cy="1"/>
          </a:xfrm>
          <a:prstGeom prst="line">
            <a:avLst/>
          </a:prstGeom>
          <a:ln w="25400" cmpd="sng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– Initialization </a:t>
            </a:r>
            <a:endParaRPr lang="el-GR" dirty="0"/>
          </a:p>
        </p:txBody>
      </p:sp>
      <p:pic>
        <p:nvPicPr>
          <p:cNvPr id="4" name="Content Placeholder 3" descr="or_sig_win_qharm_est2.jpg"/>
          <p:cNvPicPr>
            <a:picLocks noGrp="1" noChangeAspect="1"/>
          </p:cNvPicPr>
          <p:nvPr>
            <p:ph sz="quarter" idx="1"/>
          </p:nvPr>
        </p:nvPicPr>
        <p:blipFill>
          <a:blip r:embed="rId4" cstate="print"/>
          <a:stretch>
            <a:fillRect/>
          </a:stretch>
        </p:blipFill>
        <p:spPr>
          <a:xfrm>
            <a:off x="152400" y="1219200"/>
            <a:ext cx="8534400" cy="5105399"/>
          </a:xfrm>
        </p:spPr>
      </p:pic>
      <p:sp>
        <p:nvSpPr>
          <p:cNvPr id="5" name="TextBox 4"/>
          <p:cNvSpPr txBox="1"/>
          <p:nvPr/>
        </p:nvSpPr>
        <p:spPr>
          <a:xfrm>
            <a:off x="3962400" y="1752600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Frequency correction</a:t>
            </a:r>
          </a:p>
          <a:p>
            <a:endParaRPr lang="en-US" dirty="0" smtClean="0"/>
          </a:p>
          <a:p>
            <a:r>
              <a:rPr lang="en-US" dirty="0" smtClean="0"/>
              <a:t>Quasi-harmonic content</a:t>
            </a:r>
            <a:endParaRPr lang="el-GR" dirty="0" smtClean="0"/>
          </a:p>
        </p:txBody>
      </p:sp>
      <p:cxnSp>
        <p:nvCxnSpPr>
          <p:cNvPr id="6" name="Straight Arrow Connector 5"/>
          <p:cNvCxnSpPr>
            <a:stCxn id="5" idx="1"/>
          </p:cNvCxnSpPr>
          <p:nvPr/>
        </p:nvCxnSpPr>
        <p:spPr>
          <a:xfrm flipH="1">
            <a:off x="2209800" y="2214265"/>
            <a:ext cx="1752600" cy="30033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5" idx="1"/>
          </p:cNvCxnSpPr>
          <p:nvPr/>
        </p:nvCxnSpPr>
        <p:spPr>
          <a:xfrm flipH="1">
            <a:off x="2286000" y="2214265"/>
            <a:ext cx="1676400" cy="98613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5" idx="1"/>
          </p:cNvCxnSpPr>
          <p:nvPr/>
        </p:nvCxnSpPr>
        <p:spPr>
          <a:xfrm flipH="1">
            <a:off x="2286000" y="2214265"/>
            <a:ext cx="1676400" cy="159573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5" idx="1"/>
          </p:cNvCxnSpPr>
          <p:nvPr/>
        </p:nvCxnSpPr>
        <p:spPr>
          <a:xfrm flipH="1">
            <a:off x="2286000" y="2214265"/>
            <a:ext cx="1676400" cy="228153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5" idx="1"/>
          </p:cNvCxnSpPr>
          <p:nvPr/>
        </p:nvCxnSpPr>
        <p:spPr>
          <a:xfrm flipH="1">
            <a:off x="2286000" y="2214265"/>
            <a:ext cx="1676400" cy="281493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Object 1"/>
          <p:cNvGraphicFramePr>
            <a:graphicFrameLocks noChangeAspect="1"/>
          </p:cNvGraphicFramePr>
          <p:nvPr/>
        </p:nvGraphicFramePr>
        <p:xfrm>
          <a:off x="6629400" y="1692275"/>
          <a:ext cx="2528888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3" name="Equation" r:id="rId5" imgW="1269449" imgH="533169" progId="Equation.3">
                  <p:embed/>
                </p:oleObj>
              </mc:Choice>
              <mc:Fallback>
                <p:oleObj name="Equation" r:id="rId5" imgW="1269449" imgH="533169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1692275"/>
                        <a:ext cx="2528888" cy="974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Left Brace 19"/>
          <p:cNvSpPr/>
          <p:nvPr/>
        </p:nvSpPr>
        <p:spPr>
          <a:xfrm>
            <a:off x="6400800" y="1676400"/>
            <a:ext cx="228600" cy="9144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– Initialization </a:t>
            </a:r>
            <a:endParaRPr lang="el-GR" dirty="0"/>
          </a:p>
        </p:txBody>
      </p:sp>
      <p:pic>
        <p:nvPicPr>
          <p:cNvPr id="4" name="Content Placeholder 3" descr="or_sig_win_harm_est3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" y="1219200"/>
            <a:ext cx="8534400" cy="5105399"/>
          </a:xfrm>
        </p:spPr>
      </p:pic>
      <p:sp>
        <p:nvSpPr>
          <p:cNvPr id="5" name="TextBox 4"/>
          <p:cNvSpPr txBox="1"/>
          <p:nvPr/>
        </p:nvSpPr>
        <p:spPr>
          <a:xfrm>
            <a:off x="4038600" y="17526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Harmonic initialization</a:t>
            </a:r>
            <a:endParaRPr lang="el-GR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7353300" y="3762375"/>
            <a:ext cx="762000" cy="1"/>
          </a:xfrm>
          <a:prstGeom prst="line">
            <a:avLst/>
          </a:prstGeom>
          <a:ln w="25400" cmpd="sng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353300" y="4200525"/>
            <a:ext cx="762000" cy="1"/>
          </a:xfrm>
          <a:prstGeom prst="line">
            <a:avLst/>
          </a:prstGeom>
          <a:ln w="25400" cmpd="sng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353300" y="4591050"/>
            <a:ext cx="762000" cy="1"/>
          </a:xfrm>
          <a:prstGeom prst="line">
            <a:avLst/>
          </a:prstGeom>
          <a:ln w="25400" cmpd="sng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324725" y="5029199"/>
            <a:ext cx="762000" cy="1"/>
          </a:xfrm>
          <a:prstGeom prst="line">
            <a:avLst/>
          </a:prstGeom>
          <a:ln w="25400" cmpd="sng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334250" y="5419724"/>
            <a:ext cx="762000" cy="1"/>
          </a:xfrm>
          <a:prstGeom prst="line">
            <a:avLst/>
          </a:prstGeom>
          <a:ln w="25400" cmpd="sng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– Initialization </a:t>
            </a:r>
            <a:endParaRPr lang="el-GR" dirty="0"/>
          </a:p>
        </p:txBody>
      </p:sp>
      <p:pic>
        <p:nvPicPr>
          <p:cNvPr id="4" name="Content Placeholder 3" descr="or_sig_win_qharm_est3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" y="1219200"/>
            <a:ext cx="8534400" cy="5105399"/>
          </a:xfrm>
        </p:spPr>
      </p:pic>
      <p:sp>
        <p:nvSpPr>
          <p:cNvPr id="5" name="TextBox 4"/>
          <p:cNvSpPr txBox="1"/>
          <p:nvPr/>
        </p:nvSpPr>
        <p:spPr>
          <a:xfrm>
            <a:off x="4038600" y="17526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Frequency correction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– Initialization : Interpolation</a:t>
            </a:r>
            <a:endParaRPr lang="el-GR" dirty="0"/>
          </a:p>
        </p:txBody>
      </p:sp>
      <p:pic>
        <p:nvPicPr>
          <p:cNvPr id="4" name="Content Placeholder 3" descr="or_sig_win_qharm_all_est_interp.jpg"/>
          <p:cNvPicPr>
            <a:picLocks noGrp="1" noChangeAspect="1"/>
          </p:cNvPicPr>
          <p:nvPr>
            <p:ph sz="quarter" idx="1"/>
          </p:nvPr>
        </p:nvPicPr>
        <p:blipFill>
          <a:blip r:embed="rId4" cstate="print"/>
          <a:stretch>
            <a:fillRect/>
          </a:stretch>
        </p:blipFill>
        <p:spPr>
          <a:xfrm>
            <a:off x="152400" y="1219200"/>
            <a:ext cx="8534400" cy="5105399"/>
          </a:xfrm>
        </p:spPr>
      </p:pic>
      <p:graphicFrame>
        <p:nvGraphicFramePr>
          <p:cNvPr id="32769" name="Object 1"/>
          <p:cNvGraphicFramePr>
            <a:graphicFrameLocks noChangeAspect="1"/>
          </p:cNvGraphicFramePr>
          <p:nvPr/>
        </p:nvGraphicFramePr>
        <p:xfrm>
          <a:off x="3190875" y="1697038"/>
          <a:ext cx="3108325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0" name="Equation" r:id="rId5" imgW="1676400" imgH="279400" progId="Equation.3">
                  <p:embed/>
                </p:oleObj>
              </mc:Choice>
              <mc:Fallback>
                <p:oleObj name="Equation" r:id="rId5" imgW="1676400" imgH="27940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0875" y="1697038"/>
                        <a:ext cx="3108325" cy="500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Arrow Connector 5"/>
          <p:cNvCxnSpPr/>
          <p:nvPr/>
        </p:nvCxnSpPr>
        <p:spPr>
          <a:xfrm>
            <a:off x="5638800" y="2209800"/>
            <a:ext cx="22860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5334000" y="1676400"/>
            <a:ext cx="6096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10" name="Straight Arrow Connector 9"/>
          <p:cNvCxnSpPr>
            <a:stCxn id="8" idx="4"/>
          </p:cNvCxnSpPr>
          <p:nvPr/>
        </p:nvCxnSpPr>
        <p:spPr>
          <a:xfrm flipH="1">
            <a:off x="4191000" y="2209800"/>
            <a:ext cx="1447800" cy="1371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4"/>
          </p:cNvCxnSpPr>
          <p:nvPr/>
        </p:nvCxnSpPr>
        <p:spPr>
          <a:xfrm flipH="1">
            <a:off x="5029200" y="2209800"/>
            <a:ext cx="609600" cy="2057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4419600" y="2209800"/>
            <a:ext cx="1219200" cy="2590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8" idx="4"/>
          </p:cNvCxnSpPr>
          <p:nvPr/>
        </p:nvCxnSpPr>
        <p:spPr>
          <a:xfrm flipH="1">
            <a:off x="5181600" y="2209800"/>
            <a:ext cx="457200" cy="3200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Adaptive Sinusoidal Modeling - </a:t>
            </a:r>
            <a:r>
              <a:rPr lang="en-US" dirty="0" err="1" smtClean="0"/>
              <a:t>aSM</a:t>
            </a:r>
            <a:endParaRPr lang="en-US" dirty="0" smtClean="0"/>
          </a:p>
          <a:p>
            <a:r>
              <a:rPr lang="en-US" dirty="0" smtClean="0"/>
              <a:t>Analysis and Synthesis of Speech using </a:t>
            </a:r>
            <a:r>
              <a:rPr lang="en-US" dirty="0" err="1" smtClean="0"/>
              <a:t>aSM</a:t>
            </a:r>
            <a:endParaRPr lang="en-US" dirty="0" smtClean="0"/>
          </a:p>
          <a:p>
            <a:r>
              <a:rPr lang="en-US" dirty="0" smtClean="0"/>
              <a:t>Speech Modifications</a:t>
            </a:r>
          </a:p>
          <a:p>
            <a:r>
              <a:rPr lang="en-US" dirty="0" smtClean="0"/>
              <a:t>Applications</a:t>
            </a:r>
          </a:p>
          <a:p>
            <a:pPr lvl="1"/>
            <a:r>
              <a:rPr lang="en-US" dirty="0" smtClean="0"/>
              <a:t>Musical Instrument Sound Modeling</a:t>
            </a:r>
          </a:p>
          <a:p>
            <a:pPr lvl="1"/>
            <a:r>
              <a:rPr lang="en-US" dirty="0" smtClean="0"/>
              <a:t>Expressive Speech Analysis and Classification</a:t>
            </a:r>
          </a:p>
          <a:p>
            <a:r>
              <a:rPr lang="en-US" dirty="0" smtClean="0"/>
              <a:t>Conclusions</a:t>
            </a:r>
          </a:p>
          <a:p>
            <a:r>
              <a:rPr lang="en-US" dirty="0" smtClean="0"/>
              <a:t>Contributions</a:t>
            </a:r>
          </a:p>
          <a:p>
            <a:endParaRPr lang="el-GR" dirty="0"/>
          </a:p>
        </p:txBody>
      </p:sp>
      <p:sp>
        <p:nvSpPr>
          <p:cNvPr id="4" name="Right Brace 3"/>
          <p:cNvSpPr/>
          <p:nvPr/>
        </p:nvSpPr>
        <p:spPr>
          <a:xfrm>
            <a:off x="6705600" y="1295400"/>
            <a:ext cx="228600" cy="7620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Right Brace 4"/>
          <p:cNvSpPr/>
          <p:nvPr/>
        </p:nvSpPr>
        <p:spPr>
          <a:xfrm>
            <a:off x="6705600" y="2286000"/>
            <a:ext cx="228600" cy="7620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Right Brace 5"/>
          <p:cNvSpPr/>
          <p:nvPr/>
        </p:nvSpPr>
        <p:spPr>
          <a:xfrm>
            <a:off x="6705600" y="3276600"/>
            <a:ext cx="228600" cy="11430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TextBox 6"/>
          <p:cNvSpPr txBox="1"/>
          <p:nvPr/>
        </p:nvSpPr>
        <p:spPr>
          <a:xfrm>
            <a:off x="7010400" y="1524000"/>
            <a:ext cx="1219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" pitchFamily="18" charset="0"/>
              </a:rPr>
              <a:t>PART I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10400" y="2514600"/>
            <a:ext cx="1027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" pitchFamily="18" charset="0"/>
              </a:rPr>
              <a:t>PART II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10400" y="3657600"/>
            <a:ext cx="1828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" pitchFamily="18" charset="0"/>
              </a:rPr>
              <a:t>PART III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- Adaptation</a:t>
            </a:r>
            <a:endParaRPr lang="el-GR" dirty="0"/>
          </a:p>
        </p:txBody>
      </p:sp>
      <p:pic>
        <p:nvPicPr>
          <p:cNvPr id="4" name="Content Placeholder 3" descr="adpt1.jpg"/>
          <p:cNvPicPr>
            <a:picLocks noGrp="1" noChangeAspect="1"/>
          </p:cNvPicPr>
          <p:nvPr>
            <p:ph sz="quarter" idx="1"/>
          </p:nvPr>
        </p:nvPicPr>
        <p:blipFill>
          <a:blip r:embed="rId4" cstate="print"/>
          <a:stretch>
            <a:fillRect/>
          </a:stretch>
        </p:blipFill>
        <p:spPr>
          <a:xfrm>
            <a:off x="152400" y="1219200"/>
            <a:ext cx="8534400" cy="5105400"/>
          </a:xfrm>
        </p:spPr>
      </p:pic>
      <p:sp>
        <p:nvSpPr>
          <p:cNvPr id="5" name="TextBox 4"/>
          <p:cNvSpPr txBox="1"/>
          <p:nvPr/>
        </p:nvSpPr>
        <p:spPr>
          <a:xfrm>
            <a:off x="3200400" y="17526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Adaptation:</a:t>
            </a:r>
            <a:endParaRPr lang="el-GR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1600200" y="1981200"/>
            <a:ext cx="16002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1600200" y="1981200"/>
            <a:ext cx="1600200" cy="1219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1600200" y="1981200"/>
            <a:ext cx="1600200" cy="1828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1600200" y="1981200"/>
            <a:ext cx="1600200" cy="2514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1524000" y="1981200"/>
            <a:ext cx="1676400" cy="3124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Object 1"/>
          <p:cNvGraphicFramePr>
            <a:graphicFrameLocks noChangeAspect="1"/>
          </p:cNvGraphicFramePr>
          <p:nvPr/>
        </p:nvGraphicFramePr>
        <p:xfrm>
          <a:off x="4457700" y="1676400"/>
          <a:ext cx="36957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6" name="Equation" r:id="rId5" imgW="1993900" imgH="292100" progId="Equation.3">
                  <p:embed/>
                </p:oleObj>
              </mc:Choice>
              <mc:Fallback>
                <p:oleObj name="Equation" r:id="rId5" imgW="1993900" imgH="29210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7700" y="1676400"/>
                        <a:ext cx="36957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– Adaptation – Correction </a:t>
            </a:r>
            <a:endParaRPr lang="el-GR" dirty="0"/>
          </a:p>
        </p:txBody>
      </p:sp>
      <p:pic>
        <p:nvPicPr>
          <p:cNvPr id="4" name="Content Placeholder 3" descr="adapt1-corr.jpg"/>
          <p:cNvPicPr>
            <a:picLocks noGrp="1" noChangeAspect="1"/>
          </p:cNvPicPr>
          <p:nvPr>
            <p:ph sz="quarter" idx="1"/>
          </p:nvPr>
        </p:nvPicPr>
        <p:blipFill>
          <a:blip r:embed="rId4" cstate="print"/>
          <a:stretch>
            <a:fillRect/>
          </a:stretch>
        </p:blipFill>
        <p:spPr>
          <a:xfrm>
            <a:off x="152400" y="1219200"/>
            <a:ext cx="8534400" cy="5105399"/>
          </a:xfrm>
        </p:spPr>
      </p:pic>
      <p:graphicFrame>
        <p:nvGraphicFramePr>
          <p:cNvPr id="30721" name="Object 1"/>
          <p:cNvGraphicFramePr>
            <a:graphicFrameLocks noChangeAspect="1"/>
          </p:cNvGraphicFramePr>
          <p:nvPr/>
        </p:nvGraphicFramePr>
        <p:xfrm>
          <a:off x="3619500" y="1655763"/>
          <a:ext cx="1485900" cy="42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2" name="Equation" r:id="rId5" imgW="749160" imgH="253800" progId="Equation.3">
                  <p:embed/>
                </p:oleObj>
              </mc:Choice>
              <mc:Fallback>
                <p:oleObj name="Equation" r:id="rId5" imgW="749160" imgH="25380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9500" y="1655763"/>
                        <a:ext cx="1485900" cy="4238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Arrow Connector 5"/>
          <p:cNvCxnSpPr/>
          <p:nvPr/>
        </p:nvCxnSpPr>
        <p:spPr>
          <a:xfrm flipH="1">
            <a:off x="1600200" y="1828800"/>
            <a:ext cx="19050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1600200" y="1828800"/>
            <a:ext cx="1905000" cy="1143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1600200" y="1828800"/>
            <a:ext cx="1905000" cy="1752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1600200" y="1828800"/>
            <a:ext cx="1905000" cy="2590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1600200" y="1828800"/>
            <a:ext cx="1905000" cy="3276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- Adaptation</a:t>
            </a:r>
            <a:endParaRPr lang="el-GR" dirty="0"/>
          </a:p>
        </p:txBody>
      </p:sp>
      <p:pic>
        <p:nvPicPr>
          <p:cNvPr id="4" name="Content Placeholder 3" descr="adpt2.jpg"/>
          <p:cNvPicPr>
            <a:picLocks noGrp="1" noChangeAspect="1"/>
          </p:cNvPicPr>
          <p:nvPr>
            <p:ph sz="quarter" idx="1"/>
          </p:nvPr>
        </p:nvPicPr>
        <p:blipFill>
          <a:blip r:embed="rId4" cstate="print"/>
          <a:stretch>
            <a:fillRect/>
          </a:stretch>
        </p:blipFill>
        <p:spPr>
          <a:xfrm>
            <a:off x="152400" y="1219200"/>
            <a:ext cx="8534400" cy="5105399"/>
          </a:xfrm>
        </p:spPr>
      </p:pic>
      <p:sp>
        <p:nvSpPr>
          <p:cNvPr id="5" name="TextBox 4"/>
          <p:cNvSpPr txBox="1"/>
          <p:nvPr/>
        </p:nvSpPr>
        <p:spPr>
          <a:xfrm>
            <a:off x="3924300" y="17526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Adaptation:</a:t>
            </a:r>
            <a:endParaRPr lang="el-GR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324100" y="1981200"/>
            <a:ext cx="16002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2324100" y="1981200"/>
            <a:ext cx="1600200" cy="1219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2324100" y="1981200"/>
            <a:ext cx="1600200" cy="1828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324100" y="1981200"/>
            <a:ext cx="1600200" cy="2514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2362200" y="1981200"/>
            <a:ext cx="1562100" cy="2971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Object 1"/>
          <p:cNvGraphicFramePr>
            <a:graphicFrameLocks noChangeAspect="1"/>
          </p:cNvGraphicFramePr>
          <p:nvPr/>
        </p:nvGraphicFramePr>
        <p:xfrm>
          <a:off x="5181600" y="1676400"/>
          <a:ext cx="36957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8" name="Equation" r:id="rId5" imgW="1993900" imgH="292100" progId="Equation.3">
                  <p:embed/>
                </p:oleObj>
              </mc:Choice>
              <mc:Fallback>
                <p:oleObj name="Equation" r:id="rId5" imgW="1993900" imgH="29210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1676400"/>
                        <a:ext cx="36957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– Adaptation – Correction </a:t>
            </a:r>
            <a:endParaRPr lang="el-GR" dirty="0"/>
          </a:p>
        </p:txBody>
      </p:sp>
      <p:pic>
        <p:nvPicPr>
          <p:cNvPr id="4" name="Content Placeholder 3" descr="adapt2-corr.jpg"/>
          <p:cNvPicPr>
            <a:picLocks noGrp="1" noChangeAspect="1"/>
          </p:cNvPicPr>
          <p:nvPr>
            <p:ph sz="quarter" idx="1"/>
          </p:nvPr>
        </p:nvPicPr>
        <p:blipFill>
          <a:blip r:embed="rId4" cstate="print"/>
          <a:stretch>
            <a:fillRect/>
          </a:stretch>
        </p:blipFill>
        <p:spPr>
          <a:xfrm>
            <a:off x="152400" y="1219200"/>
            <a:ext cx="8534400" cy="5105399"/>
          </a:xfrm>
        </p:spPr>
      </p:pic>
      <p:graphicFrame>
        <p:nvGraphicFramePr>
          <p:cNvPr id="5" name="Object 1"/>
          <p:cNvGraphicFramePr>
            <a:graphicFrameLocks noChangeAspect="1"/>
          </p:cNvGraphicFramePr>
          <p:nvPr/>
        </p:nvGraphicFramePr>
        <p:xfrm>
          <a:off x="4305300" y="1884363"/>
          <a:ext cx="1485900" cy="42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4" name="Equation" r:id="rId5" imgW="749160" imgH="253800" progId="Equation.3">
                  <p:embed/>
                </p:oleObj>
              </mc:Choice>
              <mc:Fallback>
                <p:oleObj name="Equation" r:id="rId5" imgW="749160" imgH="25380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5300" y="1884363"/>
                        <a:ext cx="1485900" cy="4238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Arrow Connector 5"/>
          <p:cNvCxnSpPr/>
          <p:nvPr/>
        </p:nvCxnSpPr>
        <p:spPr>
          <a:xfrm flipH="1">
            <a:off x="2286000" y="2057400"/>
            <a:ext cx="19050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2286000" y="2057400"/>
            <a:ext cx="1905000" cy="1143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2286000" y="2057400"/>
            <a:ext cx="1905000" cy="1752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286000" y="2057400"/>
            <a:ext cx="1905000" cy="2438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2286000" y="2057400"/>
            <a:ext cx="1905000" cy="2971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Example – Adaptation </a:t>
            </a:r>
            <a:endParaRPr lang="el-GR" dirty="0"/>
          </a:p>
        </p:txBody>
      </p:sp>
      <p:pic>
        <p:nvPicPr>
          <p:cNvPr id="4" name="Content Placeholder 3" descr="or_sig_win_adapt_all_est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" y="1219200"/>
            <a:ext cx="8534400" cy="51053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– Adaptation – Interpolation  </a:t>
            </a:r>
            <a:endParaRPr lang="el-GR" dirty="0"/>
          </a:p>
        </p:txBody>
      </p:sp>
      <p:pic>
        <p:nvPicPr>
          <p:cNvPr id="6" name="Content Placeholder 5" descr="or_sig_win_adpt_all_est_interp.jpg"/>
          <p:cNvPicPr>
            <a:picLocks noGrp="1" noChangeAspect="1"/>
          </p:cNvPicPr>
          <p:nvPr>
            <p:ph sz="quarter" idx="1"/>
          </p:nvPr>
        </p:nvPicPr>
        <p:blipFill>
          <a:blip r:embed="rId4" cstate="print"/>
          <a:stretch>
            <a:fillRect/>
          </a:stretch>
        </p:blipFill>
        <p:spPr>
          <a:xfrm>
            <a:off x="152400" y="1219200"/>
            <a:ext cx="8534400" cy="5105399"/>
          </a:xfrm>
        </p:spPr>
      </p:pic>
      <p:graphicFrame>
        <p:nvGraphicFramePr>
          <p:cNvPr id="4" name="Object 1"/>
          <p:cNvGraphicFramePr>
            <a:graphicFrameLocks noChangeAspect="1"/>
          </p:cNvGraphicFramePr>
          <p:nvPr/>
        </p:nvGraphicFramePr>
        <p:xfrm>
          <a:off x="3186113" y="1524000"/>
          <a:ext cx="30988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6" name="Equation" r:id="rId5" imgW="1676160" imgH="279360" progId="Equation.3">
                  <p:embed/>
                </p:oleObj>
              </mc:Choice>
              <mc:Fallback>
                <p:oleObj name="Equation" r:id="rId5" imgW="1676160" imgH="27936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6113" y="1524000"/>
                        <a:ext cx="3098800" cy="495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Arrow Connector 4"/>
          <p:cNvCxnSpPr/>
          <p:nvPr/>
        </p:nvCxnSpPr>
        <p:spPr>
          <a:xfrm>
            <a:off x="5638800" y="2036762"/>
            <a:ext cx="304800" cy="10112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3962400" y="2036762"/>
            <a:ext cx="1676400" cy="15446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5029200" y="2036762"/>
            <a:ext cx="609600" cy="2057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4419600" y="2036762"/>
            <a:ext cx="1219200" cy="2590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5181600" y="2036762"/>
            <a:ext cx="457200" cy="3200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5334000" y="1524000"/>
            <a:ext cx="7620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2" name="TextBox 21"/>
          <p:cNvSpPr txBox="1"/>
          <p:nvPr/>
        </p:nvSpPr>
        <p:spPr>
          <a:xfrm>
            <a:off x="5867400" y="59436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…and the loop goes on…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extended adaptive Quasi-Harmonic Model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458200" cy="4937760"/>
          </a:xfrm>
        </p:spPr>
        <p:txBody>
          <a:bodyPr/>
          <a:lstStyle/>
          <a:p>
            <a:r>
              <a:rPr lang="en-US" dirty="0" smtClean="0"/>
              <a:t>Signal can be estimated as an AM-FM decomposition</a:t>
            </a:r>
          </a:p>
          <a:p>
            <a:endParaRPr lang="en-US" dirty="0" smtClean="0"/>
          </a:p>
          <a:p>
            <a:r>
              <a:rPr lang="en-US" dirty="0" smtClean="0"/>
              <a:t>Validation on synthetic signal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l-GR" dirty="0"/>
          </a:p>
        </p:txBody>
      </p:sp>
      <p:graphicFrame>
        <p:nvGraphicFramePr>
          <p:cNvPr id="23555" name="Object 3"/>
          <p:cNvGraphicFramePr>
            <a:graphicFrameLocks noChangeAspect="1"/>
          </p:cNvGraphicFramePr>
          <p:nvPr/>
        </p:nvGraphicFramePr>
        <p:xfrm>
          <a:off x="2544763" y="1600200"/>
          <a:ext cx="3533775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6" name="Equation" r:id="rId4" imgW="2234880" imgH="431640" progId="Equation.3">
                  <p:embed/>
                </p:oleObj>
              </mc:Choice>
              <mc:Fallback>
                <p:oleObj name="Equation" r:id="rId4" imgW="2234880" imgH="431640" progId="Equation.3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4763" y="1600200"/>
                        <a:ext cx="3533775" cy="673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 descr="synthsig.eps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" y="2667000"/>
            <a:ext cx="8153400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extended adaptive Quasi-Harmonic Model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458200" cy="4937760"/>
          </a:xfrm>
        </p:spPr>
        <p:txBody>
          <a:bodyPr/>
          <a:lstStyle/>
          <a:p>
            <a:r>
              <a:rPr lang="en-US" dirty="0" smtClean="0"/>
              <a:t>Validation on synthetic speech (</a:t>
            </a:r>
            <a:r>
              <a:rPr lang="en-US" dirty="0" err="1" smtClean="0"/>
              <a:t>aQHM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l-GR" dirty="0"/>
          </a:p>
        </p:txBody>
      </p:sp>
      <p:pic>
        <p:nvPicPr>
          <p:cNvPr id="23556" name="Picture 4" descr="C:\PhD Stuff\PhD thesis\imgs\aQHMestcolor.ep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81200"/>
            <a:ext cx="9144000" cy="4343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extended adaptive Quasi-Harmonic Model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458200" cy="4937760"/>
          </a:xfrm>
        </p:spPr>
        <p:txBody>
          <a:bodyPr/>
          <a:lstStyle/>
          <a:p>
            <a:r>
              <a:rPr lang="en-US" dirty="0" smtClean="0"/>
              <a:t>Validation on synthetic speech (</a:t>
            </a:r>
            <a:r>
              <a:rPr lang="en-US" dirty="0" err="1" smtClean="0"/>
              <a:t>eaQHM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l-GR" dirty="0"/>
          </a:p>
        </p:txBody>
      </p:sp>
      <p:pic>
        <p:nvPicPr>
          <p:cNvPr id="5" name="Picture 5" descr="C:\PhD Stuff\PhD thesis\imgs\eaQHMestcolor.ep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81200"/>
            <a:ext cx="9144000" cy="4343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extended adaptive Quasi-Harmonic Model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Validation on synthetic speech + AWG noise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where M is the number of Monte Carlo simulations</a:t>
            </a:r>
            <a:endParaRPr lang="el-GR" dirty="0"/>
          </a:p>
        </p:txBody>
      </p:sp>
      <p:pic>
        <p:nvPicPr>
          <p:cNvPr id="5" name="Picture 4" descr="Noiserobust.jpg"/>
          <p:cNvPicPr>
            <a:picLocks noChangeAspect="1"/>
          </p:cNvPicPr>
          <p:nvPr/>
        </p:nvPicPr>
        <p:blipFill>
          <a:blip r:embed="rId4" cstate="print">
            <a:lum bright="-10000" contrast="30000"/>
          </a:blip>
          <a:stretch>
            <a:fillRect/>
          </a:stretch>
        </p:blipFill>
        <p:spPr>
          <a:xfrm>
            <a:off x="457200" y="1600200"/>
            <a:ext cx="8239125" cy="2895600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971800" y="4495800"/>
          <a:ext cx="315595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1" name="Equation" r:id="rId5" imgW="1625600" imgH="431800" progId="Equation.3">
                  <p:embed/>
                </p:oleObj>
              </mc:Choice>
              <mc:Fallback>
                <p:oleObj name="Equation" r:id="rId5" imgW="1625600" imgH="43180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4495800"/>
                        <a:ext cx="315595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</a:p>
          <a:p>
            <a:r>
              <a:rPr lang="en-US" dirty="0" smtClean="0"/>
              <a:t>Adaptive Sinusoidal Modeling - </a:t>
            </a:r>
            <a:r>
              <a:rPr lang="en-US" dirty="0" err="1" smtClean="0"/>
              <a:t>aSM</a:t>
            </a:r>
            <a:endParaRPr lang="en-US" dirty="0" smtClean="0"/>
          </a:p>
          <a:p>
            <a:r>
              <a:rPr lang="en-US" dirty="0" smtClean="0"/>
              <a:t>Analysis and Synthesis of Speech using </a:t>
            </a:r>
            <a:r>
              <a:rPr lang="en-US" dirty="0" err="1" smtClean="0"/>
              <a:t>aSM</a:t>
            </a:r>
            <a:endParaRPr lang="en-US" dirty="0" smtClean="0"/>
          </a:p>
          <a:p>
            <a:r>
              <a:rPr lang="en-US" dirty="0" smtClean="0"/>
              <a:t>Speech Modifications</a:t>
            </a:r>
          </a:p>
          <a:p>
            <a:r>
              <a:rPr lang="en-US" dirty="0" smtClean="0"/>
              <a:t>Applications</a:t>
            </a:r>
          </a:p>
          <a:p>
            <a:pPr lvl="1"/>
            <a:r>
              <a:rPr lang="en-US" dirty="0" smtClean="0"/>
              <a:t>Musical Instrument Sound Modeling</a:t>
            </a:r>
          </a:p>
          <a:p>
            <a:pPr lvl="1"/>
            <a:r>
              <a:rPr lang="en-US" dirty="0" smtClean="0"/>
              <a:t>Expressive Speech Analysis and Classification</a:t>
            </a:r>
          </a:p>
          <a:p>
            <a:r>
              <a:rPr lang="en-US" dirty="0" smtClean="0"/>
              <a:t>Conclusions</a:t>
            </a:r>
          </a:p>
          <a:p>
            <a:r>
              <a:rPr lang="en-US" dirty="0" smtClean="0"/>
              <a:t>Contributions</a:t>
            </a:r>
          </a:p>
          <a:p>
            <a:endParaRPr lang="el-GR" dirty="0"/>
          </a:p>
        </p:txBody>
      </p:sp>
      <p:sp>
        <p:nvSpPr>
          <p:cNvPr id="4" name="Right Brace 3"/>
          <p:cNvSpPr/>
          <p:nvPr/>
        </p:nvSpPr>
        <p:spPr>
          <a:xfrm>
            <a:off x="6705600" y="1295400"/>
            <a:ext cx="228600" cy="7620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Right Brace 4"/>
          <p:cNvSpPr/>
          <p:nvPr/>
        </p:nvSpPr>
        <p:spPr>
          <a:xfrm>
            <a:off x="6705600" y="2286000"/>
            <a:ext cx="228600" cy="7620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Right Brace 5"/>
          <p:cNvSpPr/>
          <p:nvPr/>
        </p:nvSpPr>
        <p:spPr>
          <a:xfrm>
            <a:off x="6705600" y="3276600"/>
            <a:ext cx="228600" cy="11430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TextBox 6"/>
          <p:cNvSpPr txBox="1"/>
          <p:nvPr/>
        </p:nvSpPr>
        <p:spPr>
          <a:xfrm>
            <a:off x="7010400" y="1524000"/>
            <a:ext cx="1219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" pitchFamily="18" charset="0"/>
              </a:rPr>
              <a:t>PART I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10400" y="2514600"/>
            <a:ext cx="1027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" pitchFamily="18" charset="0"/>
              </a:rPr>
              <a:t>PART II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10400" y="3657600"/>
            <a:ext cx="1828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" pitchFamily="18" charset="0"/>
              </a:rPr>
              <a:t>PART III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extended adaptive Quasi-Harmonic Model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r>
              <a:rPr lang="en-US" dirty="0" smtClean="0"/>
              <a:t>Validation on real speech - Example</a:t>
            </a:r>
            <a:endParaRPr lang="el-GR" dirty="0"/>
          </a:p>
        </p:txBody>
      </p:sp>
      <p:pic>
        <p:nvPicPr>
          <p:cNvPr id="27650" name="Picture 2" descr="C:\PhD Stuff\PhD thesis\imgs\comparemodelscolor.ep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676400"/>
            <a:ext cx="7696200" cy="4648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extended adaptive Quasi-Harmonic Model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534400" cy="4937760"/>
          </a:xfrm>
        </p:spPr>
        <p:txBody>
          <a:bodyPr>
            <a:normAutofit/>
          </a:bodyPr>
          <a:lstStyle/>
          <a:p>
            <a:r>
              <a:rPr lang="en-US" dirty="0" smtClean="0"/>
              <a:t>Validation on real voiced speech – ARCTIC database (~50’)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where </a:t>
            </a:r>
            <a:r>
              <a:rPr lang="en-US" dirty="0" err="1" smtClean="0"/>
              <a:t>NoA</a:t>
            </a:r>
            <a:r>
              <a:rPr lang="en-US" dirty="0" smtClean="0"/>
              <a:t> is the average number of adaptations</a:t>
            </a:r>
            <a:endParaRPr lang="el-GR" dirty="0"/>
          </a:p>
        </p:txBody>
      </p:sp>
      <p:pic>
        <p:nvPicPr>
          <p:cNvPr id="5" name="Picture 4" descr="ARCTICSR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6375" y="1938337"/>
            <a:ext cx="6191250" cy="2981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5334000"/>
          </a:xfrm>
        </p:spPr>
        <p:txBody>
          <a:bodyPr>
            <a:normAutofit/>
          </a:bodyPr>
          <a:lstStyle/>
          <a:p>
            <a:r>
              <a:rPr lang="en-US" dirty="0" smtClean="0"/>
              <a:t>We suggest a new adaptive Sinusoidal Model dubbed</a:t>
            </a:r>
          </a:p>
          <a:p>
            <a:pPr lvl="1"/>
            <a:r>
              <a:rPr lang="en-US" dirty="0" smtClean="0"/>
              <a:t>extended adaptive Quasi-Harmonic Model (</a:t>
            </a:r>
            <a:r>
              <a:rPr lang="en-US" dirty="0" err="1" smtClean="0"/>
              <a:t>eaQHM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Iterative scheme for accurate AM-FM decomposition</a:t>
            </a:r>
          </a:p>
          <a:p>
            <a:pPr lvl="2"/>
            <a:r>
              <a:rPr lang="en-US" dirty="0" smtClean="0"/>
              <a:t>Fully adaptive</a:t>
            </a:r>
          </a:p>
          <a:p>
            <a:pPr lvl="2"/>
            <a:r>
              <a:rPr lang="en-US" dirty="0" smtClean="0"/>
              <a:t>Successive correction of inst. parameters</a:t>
            </a:r>
          </a:p>
          <a:p>
            <a:pPr lvl="2"/>
            <a:r>
              <a:rPr lang="en-US" dirty="0" smtClean="0"/>
              <a:t>Tackles non-</a:t>
            </a:r>
            <a:r>
              <a:rPr lang="en-US" dirty="0" err="1" smtClean="0"/>
              <a:t>stationarity</a:t>
            </a:r>
            <a:r>
              <a:rPr lang="en-US" dirty="0" smtClean="0"/>
              <a:t> in amplitude and frequency</a:t>
            </a:r>
          </a:p>
          <a:p>
            <a:r>
              <a:rPr lang="en-US" dirty="0" smtClean="0"/>
              <a:t>Validated on synthetic signals</a:t>
            </a:r>
          </a:p>
          <a:p>
            <a:pPr lvl="1"/>
            <a:r>
              <a:rPr lang="en-US" dirty="0" smtClean="0"/>
              <a:t>Noise robustness has also been validated</a:t>
            </a:r>
          </a:p>
          <a:p>
            <a:r>
              <a:rPr lang="en-US" dirty="0" smtClean="0"/>
              <a:t>Validated on real voiced speech (ARCTIC)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Adaptive Sinusoidal Modeling - </a:t>
            </a:r>
            <a:r>
              <a:rPr lang="en-US" dirty="0" err="1" smtClean="0"/>
              <a:t>aSM</a:t>
            </a:r>
            <a:endParaRPr lang="en-US" dirty="0" smtClean="0"/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 and Synthesis of Speech using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aSM</a:t>
            </a: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 smtClean="0"/>
              <a:t>Speech Modifications</a:t>
            </a:r>
          </a:p>
          <a:p>
            <a:r>
              <a:rPr lang="en-US" dirty="0" smtClean="0"/>
              <a:t>Applications</a:t>
            </a:r>
          </a:p>
          <a:p>
            <a:pPr lvl="1"/>
            <a:r>
              <a:rPr lang="en-US" dirty="0" smtClean="0"/>
              <a:t>Musical Instrument Sound Modeling</a:t>
            </a:r>
          </a:p>
          <a:p>
            <a:pPr lvl="1"/>
            <a:r>
              <a:rPr lang="en-US" dirty="0" smtClean="0"/>
              <a:t>Expressive Speech Analysis and Classification</a:t>
            </a:r>
          </a:p>
          <a:p>
            <a:r>
              <a:rPr lang="en-US" dirty="0" smtClean="0"/>
              <a:t>Conclusions</a:t>
            </a:r>
          </a:p>
          <a:p>
            <a:r>
              <a:rPr lang="en-US" dirty="0" smtClean="0"/>
              <a:t>Contributions</a:t>
            </a:r>
          </a:p>
          <a:p>
            <a:endParaRPr lang="el-GR" dirty="0"/>
          </a:p>
        </p:txBody>
      </p:sp>
      <p:sp>
        <p:nvSpPr>
          <p:cNvPr id="4" name="Right Brace 3"/>
          <p:cNvSpPr/>
          <p:nvPr/>
        </p:nvSpPr>
        <p:spPr>
          <a:xfrm>
            <a:off x="7620000" y="1295400"/>
            <a:ext cx="228600" cy="7620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Right Brace 4"/>
          <p:cNvSpPr/>
          <p:nvPr/>
        </p:nvSpPr>
        <p:spPr>
          <a:xfrm>
            <a:off x="7620000" y="2286000"/>
            <a:ext cx="228600" cy="7620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Right Brace 5"/>
          <p:cNvSpPr/>
          <p:nvPr/>
        </p:nvSpPr>
        <p:spPr>
          <a:xfrm>
            <a:off x="7620000" y="3276600"/>
            <a:ext cx="228600" cy="11430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TextBox 6"/>
          <p:cNvSpPr txBox="1"/>
          <p:nvPr/>
        </p:nvSpPr>
        <p:spPr>
          <a:xfrm>
            <a:off x="7924800" y="1524000"/>
            <a:ext cx="1219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" pitchFamily="18" charset="0"/>
              </a:rPr>
              <a:t>PART I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24800" y="2514600"/>
            <a:ext cx="1027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" pitchFamily="18" charset="0"/>
              </a:rPr>
              <a:t>PART II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24800" y="3657600"/>
            <a:ext cx="1219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" pitchFamily="18" charset="0"/>
              </a:rPr>
              <a:t>PART III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582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Analysis and Synthesis of Speech using </a:t>
            </a:r>
            <a:r>
              <a:rPr lang="en-US" dirty="0" err="1" smtClean="0"/>
              <a:t>aSM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Most state of the art systems utilize two (or more) components for speech analysis         hybrid systems </a:t>
            </a:r>
          </a:p>
          <a:p>
            <a:endParaRPr lang="el-GR" dirty="0"/>
          </a:p>
        </p:txBody>
      </p:sp>
      <p:sp>
        <p:nvSpPr>
          <p:cNvPr id="7" name="Right Arrow 6"/>
          <p:cNvSpPr/>
          <p:nvPr/>
        </p:nvSpPr>
        <p:spPr>
          <a:xfrm>
            <a:off x="5162550" y="1781175"/>
            <a:ext cx="609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46085" name="Picture 5" descr="C:\PhD Stuff\PhD thesis\imgs\general_hybrid_a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057400"/>
            <a:ext cx="5957888" cy="42899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582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Analysis and Synthesis of Speech using </a:t>
            </a:r>
            <a:r>
              <a:rPr lang="en-US" dirty="0" err="1" smtClean="0"/>
              <a:t>aSM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534400" cy="4937760"/>
          </a:xfrm>
        </p:spPr>
        <p:txBody>
          <a:bodyPr/>
          <a:lstStyle/>
          <a:p>
            <a:r>
              <a:rPr lang="en-US" dirty="0" smtClean="0"/>
              <a:t>An </a:t>
            </a:r>
            <a:r>
              <a:rPr lang="en-US" dirty="0" err="1" smtClean="0"/>
              <a:t>eaQHM</a:t>
            </a:r>
            <a:r>
              <a:rPr lang="en-US" dirty="0" smtClean="0"/>
              <a:t> + Noise Model (</a:t>
            </a:r>
            <a:r>
              <a:rPr lang="en-US" dirty="0" err="1" smtClean="0"/>
              <a:t>eaQHNM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Deterministic part is modeled by </a:t>
            </a:r>
            <a:r>
              <a:rPr lang="en-US" dirty="0" err="1" smtClean="0"/>
              <a:t>eaQHM</a:t>
            </a:r>
            <a:r>
              <a:rPr lang="en-US" dirty="0" smtClean="0"/>
              <a:t> up to certain frequency</a:t>
            </a:r>
          </a:p>
          <a:p>
            <a:pPr lvl="1"/>
            <a:r>
              <a:rPr lang="en-US" dirty="0" smtClean="0"/>
              <a:t>Stochastic part is modeled as time and frequency modulated noise 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r>
              <a:rPr lang="en-US" dirty="0" smtClean="0"/>
              <a:t>Initial     estimation by SWIPE pitch estimator [10]</a:t>
            </a:r>
          </a:p>
          <a:p>
            <a:endParaRPr lang="en-US" dirty="0" smtClean="0"/>
          </a:p>
          <a:p>
            <a:r>
              <a:rPr lang="en-US" dirty="0" smtClean="0"/>
              <a:t>Simple Voiced-Unvoiced frame separation [3]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590675" y="3684140"/>
          <a:ext cx="3810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18" name="Equation" r:id="rId4" imgW="177646" imgH="228402" progId="Equation.3">
                  <p:embed/>
                </p:oleObj>
              </mc:Choice>
              <mc:Fallback>
                <p:oleObj name="Equation" r:id="rId4" imgW="177646" imgH="228402" progId="Equation.3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0675" y="3684140"/>
                        <a:ext cx="381000" cy="419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8392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Analysis and Synthesis of Speech using </a:t>
            </a:r>
            <a:r>
              <a:rPr lang="en-US" dirty="0" err="1" smtClean="0"/>
              <a:t>eaQHM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Deterministic Part</a:t>
            </a:r>
          </a:p>
        </p:txBody>
      </p:sp>
      <p:pic>
        <p:nvPicPr>
          <p:cNvPr id="5" name="Picture 3" descr="C:\PhD Stuff\PhD thesis\imgs\eaQHNMansy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676400"/>
            <a:ext cx="6858000" cy="46247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Analysis and Synthesis of Speech using </a:t>
            </a:r>
            <a:r>
              <a:rPr lang="en-US" dirty="0" err="1" smtClean="0"/>
              <a:t>eaQHM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Stochastic Part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Output signal is the sum of two parts</a:t>
            </a:r>
          </a:p>
        </p:txBody>
      </p:sp>
      <p:pic>
        <p:nvPicPr>
          <p:cNvPr id="50179" name="Picture 3" descr="C:\PhD Stuff\PhD thesis\imgs\modnoiseansy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599" y="1981200"/>
            <a:ext cx="6584611" cy="281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hybrid to full-band systems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382000" cy="4937760"/>
          </a:xfrm>
        </p:spPr>
        <p:txBody>
          <a:bodyPr/>
          <a:lstStyle/>
          <a:p>
            <a:r>
              <a:rPr lang="en-US" dirty="0" smtClean="0"/>
              <a:t>Hybrid systems work well but</a:t>
            </a:r>
          </a:p>
          <a:p>
            <a:pPr lvl="1"/>
            <a:r>
              <a:rPr lang="en-US" dirty="0" smtClean="0"/>
              <a:t>Component separation can be tricky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Usually include a Maximum Voiced Frequency (MVF)</a:t>
            </a:r>
          </a:p>
          <a:p>
            <a:pPr lvl="2"/>
            <a:r>
              <a:rPr lang="en-US" dirty="0" smtClean="0"/>
              <a:t>It is of questionable nature and difficult to accurately estimate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Transient frames have degraded quality</a:t>
            </a:r>
          </a:p>
          <a:p>
            <a:pPr lvl="2"/>
            <a:r>
              <a:rPr lang="en-US" dirty="0" smtClean="0"/>
              <a:t>Where to put? Deterministic or stochastic part?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Modulated noise does not attain the quality of the original sound</a:t>
            </a:r>
          </a:p>
        </p:txBody>
      </p:sp>
    </p:spTree>
    <p:extLst>
      <p:ext uri="{BB962C8B-B14F-4D97-AF65-F5344CB8AC3E}">
        <p14:creationId xmlns:p14="http://schemas.microsoft.com/office/powerpoint/2010/main" val="111237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 for full-band approach - I</a:t>
            </a:r>
            <a:endParaRPr lang="el-GR" dirty="0"/>
          </a:p>
        </p:txBody>
      </p:sp>
      <p:pic>
        <p:nvPicPr>
          <p:cNvPr id="57346" name="Picture 2" descr="C:\PhD Stuff\PhD thesis\imgs\glotspe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219200"/>
            <a:ext cx="6019800" cy="50486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883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Introduction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5105400"/>
          </a:xfrm>
        </p:spPr>
        <p:txBody>
          <a:bodyPr>
            <a:normAutofit/>
          </a:bodyPr>
          <a:lstStyle/>
          <a:p>
            <a:r>
              <a:rPr lang="en-US" dirty="0" smtClean="0"/>
              <a:t>What is “adaptive sinusoidal modeling”?</a:t>
            </a:r>
          </a:p>
          <a:p>
            <a:pPr lvl="1"/>
            <a:r>
              <a:rPr lang="en-US" dirty="0" smtClean="0"/>
              <a:t>We know “sinusoidal modeling”</a:t>
            </a:r>
          </a:p>
          <a:p>
            <a:pPr lvl="2"/>
            <a:r>
              <a:rPr lang="en-US" dirty="0" smtClean="0"/>
              <a:t>Fitting sinusoidal parameters on a short-time signal segment</a:t>
            </a:r>
          </a:p>
          <a:p>
            <a:pPr lvl="2"/>
            <a:r>
              <a:rPr lang="en-US" dirty="0" smtClean="0"/>
              <a:t>Parameters: amplitudes, frequencies, phases</a:t>
            </a:r>
          </a:p>
          <a:p>
            <a:pPr lvl="1"/>
            <a:r>
              <a:rPr lang="en-US" dirty="0" smtClean="0"/>
              <a:t>Define useful terms</a:t>
            </a:r>
          </a:p>
          <a:p>
            <a:pPr lvl="2"/>
            <a:r>
              <a:rPr lang="en-US" dirty="0" smtClean="0"/>
              <a:t>Assumption: local </a:t>
            </a:r>
            <a:r>
              <a:rPr lang="en-US" dirty="0" err="1" smtClean="0"/>
              <a:t>stationarity</a:t>
            </a:r>
            <a:endParaRPr lang="en-US" dirty="0" smtClean="0"/>
          </a:p>
          <a:p>
            <a:pPr lvl="3"/>
            <a:r>
              <a:rPr lang="en-US" dirty="0" err="1" smtClean="0"/>
              <a:t>Stationarity</a:t>
            </a:r>
            <a:r>
              <a:rPr lang="en-US" dirty="0" smtClean="0"/>
              <a:t>:  signal can be locally approximated with sinusoids that have constant parameters</a:t>
            </a:r>
          </a:p>
          <a:p>
            <a:pPr lvl="2"/>
            <a:r>
              <a:rPr lang="en-US" dirty="0" smtClean="0"/>
              <a:t>Opposite term: local non-</a:t>
            </a:r>
            <a:r>
              <a:rPr lang="en-US" dirty="0" err="1" smtClean="0"/>
              <a:t>stationarity</a:t>
            </a:r>
            <a:endParaRPr lang="en-US" dirty="0" smtClean="0"/>
          </a:p>
          <a:p>
            <a:pPr lvl="3"/>
            <a:r>
              <a:rPr lang="en-US" dirty="0" smtClean="0"/>
              <a:t>Non-</a:t>
            </a:r>
            <a:r>
              <a:rPr lang="en-US" dirty="0" err="1" smtClean="0"/>
              <a:t>stationarity</a:t>
            </a:r>
            <a:r>
              <a:rPr lang="en-US" dirty="0" smtClean="0"/>
              <a:t>:  signal can not be locally approximated by stationary sinusoids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 for full-band approach - II</a:t>
            </a:r>
            <a:endParaRPr lang="el-GR" dirty="0"/>
          </a:p>
        </p:txBody>
      </p:sp>
      <p:pic>
        <p:nvPicPr>
          <p:cNvPr id="58370" name="Picture 2" descr="C:\PhD Stuff\PhD thesis\imgs\DFTvsFChT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217331"/>
            <a:ext cx="7391400" cy="50310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691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 for full-band approach 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458200" cy="493776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Idea:  </a:t>
            </a:r>
          </a:p>
          <a:p>
            <a:pPr lvl="1"/>
            <a:r>
              <a:rPr lang="en-US" dirty="0" smtClean="0"/>
              <a:t>Go up to </a:t>
            </a:r>
            <a:r>
              <a:rPr lang="en-US" dirty="0" err="1" smtClean="0"/>
              <a:t>Nyquist</a:t>
            </a:r>
            <a:r>
              <a:rPr lang="en-US" dirty="0" smtClean="0"/>
              <a:t> frequency on voiced speech using sinusoids</a:t>
            </a:r>
          </a:p>
          <a:p>
            <a:pPr lvl="1"/>
            <a:r>
              <a:rPr lang="en-US" dirty="0" smtClean="0"/>
              <a:t>Transient and unvoiced frames modeled as AM-FM sinusoids</a:t>
            </a:r>
          </a:p>
          <a:p>
            <a:endParaRPr lang="en-US" dirty="0" smtClean="0"/>
          </a:p>
          <a:p>
            <a:r>
              <a:rPr lang="en-US" dirty="0" smtClean="0"/>
              <a:t>Unvoiced consonants</a:t>
            </a:r>
          </a:p>
          <a:p>
            <a:pPr lvl="1"/>
            <a:r>
              <a:rPr lang="en-US" dirty="0" smtClean="0"/>
              <a:t>Fricatives</a:t>
            </a:r>
          </a:p>
          <a:p>
            <a:pPr lvl="1"/>
            <a:r>
              <a:rPr lang="en-US" dirty="0" smtClean="0"/>
              <a:t>Voiceless stop sounds</a:t>
            </a:r>
          </a:p>
          <a:p>
            <a:endParaRPr lang="en-US" dirty="0" smtClean="0"/>
          </a:p>
          <a:p>
            <a:r>
              <a:rPr lang="en-US" dirty="0" smtClean="0"/>
              <a:t>Can we accurately represent them using high resolution AM-FM sinusoids?</a:t>
            </a:r>
          </a:p>
          <a:p>
            <a:pPr lvl="1"/>
            <a:r>
              <a:rPr lang="en-US" dirty="0" smtClean="0"/>
              <a:t>Frequency correction mechanism can fine-tune initial selection of spectral peaks</a:t>
            </a:r>
          </a:p>
          <a:p>
            <a:pPr lvl="1"/>
            <a:r>
              <a:rPr lang="en-US" dirty="0" smtClean="0"/>
              <a:t>Highest energy peaks are selected         “optimal” representation</a:t>
            </a:r>
          </a:p>
        </p:txBody>
      </p:sp>
      <p:sp>
        <p:nvSpPr>
          <p:cNvPr id="4" name="Right Arrow 3"/>
          <p:cNvSpPr/>
          <p:nvPr/>
        </p:nvSpPr>
        <p:spPr>
          <a:xfrm>
            <a:off x="4866526" y="5684178"/>
            <a:ext cx="4572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7548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Stop sounds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Conventional methods introduce artifacts (pre-echo)</a:t>
            </a:r>
          </a:p>
          <a:p>
            <a:r>
              <a:rPr lang="en-US" dirty="0" smtClean="0"/>
              <a:t>Need smaller analysis window size</a:t>
            </a:r>
          </a:p>
          <a:p>
            <a:pPr lvl="1"/>
            <a:r>
              <a:rPr lang="en-US" dirty="0" smtClean="0"/>
              <a:t>and an algorithm to detect such sounds</a:t>
            </a:r>
          </a:p>
          <a:p>
            <a:r>
              <a:rPr lang="en-US" dirty="0" smtClean="0"/>
              <a:t>Frequencies span the whole spectrum (           Hz)</a:t>
            </a:r>
          </a:p>
          <a:p>
            <a:pPr lvl="1"/>
            <a:r>
              <a:rPr lang="en-US" dirty="0" smtClean="0"/>
              <a:t>Standard window size (3 x        )</a:t>
            </a:r>
          </a:p>
          <a:p>
            <a:pPr lvl="1"/>
            <a:r>
              <a:rPr lang="en-US" dirty="0" smtClean="0"/>
              <a:t>Adaptation and frequency correction will “optimize” selection</a:t>
            </a:r>
          </a:p>
          <a:p>
            <a:pPr lvl="1"/>
            <a:r>
              <a:rPr lang="en-US" dirty="0" smtClean="0"/>
              <a:t>No frequency matching</a:t>
            </a:r>
          </a:p>
          <a:p>
            <a:pPr lvl="1"/>
            <a:r>
              <a:rPr lang="en-US" dirty="0" smtClean="0"/>
              <a:t>Birth-death of components is minimized</a:t>
            </a:r>
          </a:p>
          <a:p>
            <a:pPr lvl="1"/>
            <a:endParaRPr lang="en-US" dirty="0" smtClean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6076336" y="2647336"/>
          <a:ext cx="9906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21" name="Equation" r:id="rId4" imgW="495000" imgH="228600" progId="Equation.3">
                  <p:embed/>
                </p:oleObj>
              </mc:Choice>
              <mc:Fallback>
                <p:oleObj name="Equation" r:id="rId4" imgW="495000" imgH="228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6336" y="2647336"/>
                        <a:ext cx="990600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420" name="Object 4"/>
          <p:cNvGraphicFramePr>
            <a:graphicFrameLocks noChangeAspect="1"/>
          </p:cNvGraphicFramePr>
          <p:nvPr/>
        </p:nvGraphicFramePr>
        <p:xfrm>
          <a:off x="4267200" y="3067222"/>
          <a:ext cx="6350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22" name="Equation" r:id="rId6" imgW="317160" imgH="228600" progId="Equation.3">
                  <p:embed/>
                </p:oleObj>
              </mc:Choice>
              <mc:Fallback>
                <p:oleObj name="Equation" r:id="rId6" imgW="317160" imgH="2286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3067222"/>
                        <a:ext cx="635000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Stop sounds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1"/>
            <a:r>
              <a:rPr lang="en-US" dirty="0" smtClean="0"/>
              <a:t>Voiceless stop sound example: ( /t/ )</a:t>
            </a:r>
          </a:p>
        </p:txBody>
      </p:sp>
      <p:pic>
        <p:nvPicPr>
          <p:cNvPr id="61444" name="Picture 4" descr="C:\PhD Stuff\PhD thesis\imgs\stopsound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655629"/>
            <a:ext cx="6629400" cy="46757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Stop sounds – Validation 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Local and Global SRER</a:t>
            </a:r>
          </a:p>
        </p:txBody>
      </p:sp>
      <p:pic>
        <p:nvPicPr>
          <p:cNvPr id="62467" name="Picture 3" descr="C:\Users\George\Desktop\PhDpres\SRER-small-stops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600200"/>
            <a:ext cx="6400800" cy="4352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Stop sounds – Validation 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Global SRER</a:t>
            </a:r>
          </a:p>
        </p:txBody>
      </p:sp>
      <p:pic>
        <p:nvPicPr>
          <p:cNvPr id="63490" name="Picture 2" descr="C:\Users\George\Desktop\PhDpres\SRER-large-stops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905000"/>
            <a:ext cx="6943725" cy="3248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Fricative sounds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Fricative sound example: /s/</a:t>
            </a:r>
            <a:endParaRPr lang="el-GR" dirty="0"/>
          </a:p>
        </p:txBody>
      </p:sp>
      <p:pic>
        <p:nvPicPr>
          <p:cNvPr id="64514" name="Picture 2" descr="C:\PhD Stuff\PhD thesis\imgs\fricat-eaQHM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676400"/>
            <a:ext cx="6934200" cy="4648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Fricative sounds – Validation 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Global SRER</a:t>
            </a:r>
            <a:endParaRPr lang="el-GR" dirty="0"/>
          </a:p>
        </p:txBody>
      </p:sp>
      <p:pic>
        <p:nvPicPr>
          <p:cNvPr id="65538" name="Picture 2" descr="C:\Users\George\Desktop\PhDpres\SRER-fric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1" y="1752600"/>
            <a:ext cx="822960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Full-band </a:t>
            </a:r>
            <a:r>
              <a:rPr lang="en-US" dirty="0" err="1" smtClean="0"/>
              <a:t>eaQHM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5105400"/>
          </a:xfrm>
        </p:spPr>
        <p:txBody>
          <a:bodyPr>
            <a:normAutofit/>
          </a:bodyPr>
          <a:lstStyle/>
          <a:p>
            <a:r>
              <a:rPr lang="en-US" u="sng" dirty="0" smtClean="0"/>
              <a:t>Full-band</a:t>
            </a:r>
            <a:r>
              <a:rPr lang="en-US" dirty="0" smtClean="0"/>
              <a:t> </a:t>
            </a:r>
            <a:r>
              <a:rPr lang="en-US" dirty="0" err="1" smtClean="0"/>
              <a:t>eaQHM</a:t>
            </a:r>
            <a:r>
              <a:rPr lang="en-US" dirty="0" smtClean="0"/>
              <a:t> represents </a:t>
            </a:r>
            <a:r>
              <a:rPr lang="en-US" i="1" dirty="0" smtClean="0"/>
              <a:t>all </a:t>
            </a:r>
            <a:r>
              <a:rPr lang="en-US" dirty="0" smtClean="0"/>
              <a:t>parts of speech</a:t>
            </a:r>
          </a:p>
          <a:p>
            <a:pPr lvl="1"/>
            <a:r>
              <a:rPr lang="en-US" dirty="0" smtClean="0"/>
              <a:t>No need for V/UV detection</a:t>
            </a:r>
          </a:p>
          <a:p>
            <a:pPr lvl="1"/>
            <a:r>
              <a:rPr lang="en-US" dirty="0" smtClean="0"/>
              <a:t>Simplified representation</a:t>
            </a:r>
          </a:p>
          <a:p>
            <a:r>
              <a:rPr lang="en-US" dirty="0" smtClean="0"/>
              <a:t>Differences from hybrid </a:t>
            </a:r>
            <a:r>
              <a:rPr lang="en-US" dirty="0" err="1" smtClean="0"/>
              <a:t>eaQHM</a:t>
            </a:r>
            <a:r>
              <a:rPr lang="en-US" dirty="0" smtClean="0"/>
              <a:t> (and other models)</a:t>
            </a:r>
          </a:p>
          <a:p>
            <a:pPr lvl="1"/>
            <a:r>
              <a:rPr lang="en-US" dirty="0" smtClean="0"/>
              <a:t>Initialization: harmonic representation</a:t>
            </a:r>
          </a:p>
          <a:p>
            <a:pPr lvl="2"/>
            <a:r>
              <a:rPr lang="en-US" dirty="0" smtClean="0"/>
              <a:t>Increases robustness</a:t>
            </a:r>
          </a:p>
          <a:p>
            <a:pPr lvl="2"/>
            <a:r>
              <a:rPr lang="en-US" dirty="0" smtClean="0"/>
              <a:t>Decreases complexity</a:t>
            </a:r>
          </a:p>
          <a:p>
            <a:pPr lvl="1"/>
            <a:r>
              <a:rPr lang="en-US" dirty="0" smtClean="0"/>
              <a:t>Frequency correction      adaptation number:</a:t>
            </a:r>
          </a:p>
          <a:p>
            <a:pPr lvl="1"/>
            <a:r>
              <a:rPr lang="en-US" dirty="0" smtClean="0"/>
              <a:t>Frequency matching is trivial</a:t>
            </a:r>
          </a:p>
          <a:p>
            <a:pPr lvl="1"/>
            <a:r>
              <a:rPr lang="en-US" dirty="0" smtClean="0"/>
              <a:t>Birth-death happens only in high frequencies</a:t>
            </a:r>
          </a:p>
          <a:p>
            <a:pPr lvl="1"/>
            <a:r>
              <a:rPr lang="en-US" dirty="0" smtClean="0"/>
              <a:t>Stochastic parts are well represented</a:t>
            </a:r>
            <a:endParaRPr lang="el-GR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6477000" y="3991896"/>
          <a:ext cx="1450258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64" name="Equation" r:id="rId4" imgW="749160" imgH="393480" progId="Equation.3">
                  <p:embed/>
                </p:oleObj>
              </mc:Choice>
              <mc:Fallback>
                <p:oleObj name="Equation" r:id="rId4" imgW="749160" imgH="3934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3991896"/>
                        <a:ext cx="1450258" cy="76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688080" y="4203700"/>
          <a:ext cx="42672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65" name="Equation" r:id="rId6" imgW="152280" imgH="126720" progId="Equation.3">
                  <p:embed/>
                </p:oleObj>
              </mc:Choice>
              <mc:Fallback>
                <p:oleObj name="Equation" r:id="rId6" imgW="152280" imgH="12672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8080" y="4203700"/>
                        <a:ext cx="426720" cy="355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Full-band </a:t>
            </a:r>
            <a:r>
              <a:rPr lang="en-US" dirty="0" err="1" smtClean="0"/>
              <a:t>eaQHM</a:t>
            </a:r>
            <a:endParaRPr lang="el-GR" dirty="0"/>
          </a:p>
        </p:txBody>
      </p:sp>
      <p:pic>
        <p:nvPicPr>
          <p:cNvPr id="67586" name="Picture 2" descr="C:\PhD Stuff\PhD thesis\imgs\eaQHMansyn.tif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1219201"/>
            <a:ext cx="6757988" cy="5086350"/>
          </a:xfrm>
          <a:prstGeom prst="rect">
            <a:avLst/>
          </a:prstGeom>
          <a:noFill/>
        </p:spPr>
      </p:pic>
      <p:graphicFrame>
        <p:nvGraphicFramePr>
          <p:cNvPr id="115713" name="Object 1"/>
          <p:cNvGraphicFramePr>
            <a:graphicFrameLocks noChangeAspect="1"/>
          </p:cNvGraphicFramePr>
          <p:nvPr/>
        </p:nvGraphicFramePr>
        <p:xfrm>
          <a:off x="3733800" y="2133600"/>
          <a:ext cx="762000" cy="40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14" name="Equation" r:id="rId5" imgW="749160" imgH="393480" progId="Equation.3">
                  <p:embed/>
                </p:oleObj>
              </mc:Choice>
              <mc:Fallback>
                <p:oleObj name="Equation" r:id="rId5" imgW="749160" imgH="39348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2133600"/>
                        <a:ext cx="762000" cy="400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458200" cy="4937760"/>
          </a:xfrm>
        </p:spPr>
        <p:txBody>
          <a:bodyPr>
            <a:normAutofit/>
          </a:bodyPr>
          <a:lstStyle/>
          <a:p>
            <a:r>
              <a:rPr lang="en-US" dirty="0" smtClean="0"/>
              <a:t>What is “adaptive sinusoidal modeling”?</a:t>
            </a:r>
          </a:p>
          <a:p>
            <a:pPr lvl="1"/>
            <a:r>
              <a:rPr lang="en-US" dirty="0" smtClean="0"/>
              <a:t>Conventional sinusoidal models assume local </a:t>
            </a:r>
            <a:r>
              <a:rPr lang="en-US" dirty="0" err="1" smtClean="0"/>
              <a:t>stationarity</a:t>
            </a:r>
            <a:endParaRPr lang="en-US" dirty="0" smtClean="0"/>
          </a:p>
          <a:p>
            <a:pPr lvl="2"/>
            <a:r>
              <a:rPr lang="en-US" dirty="0" smtClean="0"/>
              <a:t>Example: Sinusoidal or Harmonic Model [1,2]</a:t>
            </a:r>
          </a:p>
          <a:p>
            <a:pPr lvl="1"/>
            <a:r>
              <a:rPr lang="en-US" dirty="0" smtClean="0"/>
              <a:t>Signals like speech are actually non-stationary!</a:t>
            </a:r>
          </a:p>
          <a:p>
            <a:pPr lvl="2"/>
            <a:r>
              <a:rPr lang="en-US" dirty="0" smtClean="0"/>
              <a:t>How to deal with non-</a:t>
            </a:r>
            <a:r>
              <a:rPr lang="en-US" dirty="0" err="1" smtClean="0"/>
              <a:t>stationarity</a:t>
            </a:r>
            <a:r>
              <a:rPr lang="en-US" dirty="0" smtClean="0"/>
              <a:t>?</a:t>
            </a:r>
          </a:p>
          <a:p>
            <a:pPr lvl="3"/>
            <a:r>
              <a:rPr lang="en-US" dirty="0" smtClean="0"/>
              <a:t>Use non-stationary exponential basis functions!</a:t>
            </a:r>
          </a:p>
          <a:p>
            <a:pPr lvl="3"/>
            <a:r>
              <a:rPr lang="en-US" dirty="0" smtClean="0"/>
              <a:t>Another word: use </a:t>
            </a:r>
            <a:r>
              <a:rPr lang="en-US" b="1" u="sng" dirty="0" smtClean="0">
                <a:latin typeface="Cambria" pitchFamily="18" charset="0"/>
              </a:rPr>
              <a:t>adaptive</a:t>
            </a:r>
            <a:r>
              <a:rPr lang="en-US" dirty="0" smtClean="0"/>
              <a:t> basis functions [3]</a:t>
            </a:r>
          </a:p>
          <a:p>
            <a:pPr lvl="1"/>
            <a:r>
              <a:rPr lang="en-US" dirty="0" smtClean="0"/>
              <a:t>Implications in speech:</a:t>
            </a:r>
          </a:p>
          <a:p>
            <a:pPr lvl="2"/>
            <a:r>
              <a:rPr lang="en-US" dirty="0" smtClean="0"/>
              <a:t>Closer representation of the speech signal</a:t>
            </a:r>
          </a:p>
          <a:p>
            <a:pPr lvl="2"/>
            <a:r>
              <a:rPr lang="en-US" dirty="0" smtClean="0"/>
              <a:t>Very accurate parameter estimation</a:t>
            </a:r>
          </a:p>
          <a:p>
            <a:pPr lvl="3"/>
            <a:r>
              <a:rPr lang="en-US" dirty="0" smtClean="0"/>
              <a:t>Used in speech coding, speech transformations, speech synthesis, … </a:t>
            </a:r>
          </a:p>
          <a:p>
            <a:pPr lvl="3"/>
            <a:endParaRPr lang="en-US" dirty="0" smtClean="0"/>
          </a:p>
          <a:p>
            <a:pPr lvl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820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Full-band </a:t>
            </a:r>
            <a:r>
              <a:rPr lang="en-US" dirty="0" err="1" smtClean="0"/>
              <a:t>aHM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5105400"/>
          </a:xfrm>
        </p:spPr>
        <p:txBody>
          <a:bodyPr>
            <a:normAutofit/>
          </a:bodyPr>
          <a:lstStyle/>
          <a:p>
            <a:r>
              <a:rPr lang="en-US" dirty="0" smtClean="0"/>
              <a:t>adaptive Harmonic Model [4]</a:t>
            </a:r>
          </a:p>
          <a:p>
            <a:pPr lvl="1"/>
            <a:r>
              <a:rPr lang="en-US" dirty="0" smtClean="0"/>
              <a:t>Recently proposed adaptive model by </a:t>
            </a:r>
            <a:r>
              <a:rPr lang="en-US" dirty="0" err="1" smtClean="0"/>
              <a:t>Degottex</a:t>
            </a:r>
            <a:endParaRPr lang="en-US" dirty="0" smtClean="0"/>
          </a:p>
          <a:p>
            <a:pPr lvl="1"/>
            <a:r>
              <a:rPr lang="en-US" dirty="0" smtClean="0"/>
              <a:t>Utilizes quasi-harmonic analysis to estimate parameters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Reduces in harmonic synthesis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Dedicated algorithm for a very accurate      estimation</a:t>
            </a:r>
          </a:p>
          <a:p>
            <a:pPr lvl="2"/>
            <a:r>
              <a:rPr lang="en-US" dirty="0" smtClean="0"/>
              <a:t>called Adaptive Iterative Refinement of       - AIR</a:t>
            </a:r>
          </a:p>
          <a:p>
            <a:pPr lvl="3"/>
            <a:r>
              <a:rPr lang="en-US" dirty="0" smtClean="0"/>
              <a:t>Uses            to iteratively re-estimate fundamental frequency</a:t>
            </a:r>
            <a:endParaRPr lang="el-GR" dirty="0" smtClean="0"/>
          </a:p>
          <a:p>
            <a:pPr lvl="1"/>
            <a:r>
              <a:rPr lang="en-US" dirty="0" smtClean="0"/>
              <a:t> Very  good quality of speech </a:t>
            </a:r>
            <a:r>
              <a:rPr lang="en-US" dirty="0" err="1" smtClean="0"/>
              <a:t>resynthesis</a:t>
            </a:r>
            <a:endParaRPr lang="el-GR" dirty="0"/>
          </a:p>
        </p:txBody>
      </p:sp>
      <p:graphicFrame>
        <p:nvGraphicFramePr>
          <p:cNvPr id="51202" name="Object 2"/>
          <p:cNvGraphicFramePr>
            <a:graphicFrameLocks noChangeAspect="1"/>
          </p:cNvGraphicFramePr>
          <p:nvPr/>
        </p:nvGraphicFramePr>
        <p:xfrm>
          <a:off x="1444625" y="2514600"/>
          <a:ext cx="568325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15" name="Equation" r:id="rId4" imgW="2971800" imgH="444240" progId="Equation.3">
                  <p:embed/>
                </p:oleObj>
              </mc:Choice>
              <mc:Fallback>
                <p:oleObj name="Equation" r:id="rId4" imgW="2971800" imgH="4442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4625" y="2514600"/>
                        <a:ext cx="568325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3" name="Object 3"/>
          <p:cNvGraphicFramePr>
            <a:graphicFrameLocks noChangeAspect="1"/>
          </p:cNvGraphicFramePr>
          <p:nvPr/>
        </p:nvGraphicFramePr>
        <p:xfrm>
          <a:off x="2157413" y="3733800"/>
          <a:ext cx="3624262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16" name="Equation" r:id="rId6" imgW="1955520" imgH="444240" progId="Equation.3">
                  <p:embed/>
                </p:oleObj>
              </mc:Choice>
              <mc:Fallback>
                <p:oleObj name="Equation" r:id="rId6" imgW="1955520" imgH="4442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7413" y="3733800"/>
                        <a:ext cx="3624262" cy="812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4" name="Object 4"/>
          <p:cNvGraphicFramePr>
            <a:graphicFrameLocks noChangeAspect="1"/>
          </p:cNvGraphicFramePr>
          <p:nvPr/>
        </p:nvGraphicFramePr>
        <p:xfrm>
          <a:off x="5867400" y="4572000"/>
          <a:ext cx="3810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17" name="Equation" r:id="rId8" imgW="177646" imgH="228402" progId="Equation.3">
                  <p:embed/>
                </p:oleObj>
              </mc:Choice>
              <mc:Fallback>
                <p:oleObj name="Equation" r:id="rId8" imgW="177646" imgH="228402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4572000"/>
                        <a:ext cx="381000" cy="419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6" name="Object 6"/>
          <p:cNvGraphicFramePr>
            <a:graphicFrameLocks noChangeAspect="1"/>
          </p:cNvGraphicFramePr>
          <p:nvPr/>
        </p:nvGraphicFramePr>
        <p:xfrm>
          <a:off x="5410200" y="4953000"/>
          <a:ext cx="3810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18" name="Equation" r:id="rId10" imgW="177646" imgH="228402" progId="Equation.3">
                  <p:embed/>
                </p:oleObj>
              </mc:Choice>
              <mc:Fallback>
                <p:oleObj name="Equation" r:id="rId10" imgW="177646" imgH="228402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4953000"/>
                        <a:ext cx="381000" cy="419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7" name="Object 7"/>
          <p:cNvGraphicFramePr>
            <a:graphicFrameLocks noChangeAspect="1"/>
          </p:cNvGraphicFramePr>
          <p:nvPr/>
        </p:nvGraphicFramePr>
        <p:xfrm>
          <a:off x="2134349" y="5364822"/>
          <a:ext cx="695325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19" name="Equation" r:id="rId11" imgW="381000" imgH="228600" progId="Equation.3">
                  <p:embed/>
                </p:oleObj>
              </mc:Choice>
              <mc:Fallback>
                <p:oleObj name="Equation" r:id="rId11" imgW="381000" imgH="2286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4349" y="5364822"/>
                        <a:ext cx="695325" cy="371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Evaluations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Full-band models</a:t>
            </a:r>
          </a:p>
          <a:p>
            <a:pPr lvl="1"/>
            <a:r>
              <a:rPr lang="en-US" dirty="0" smtClean="0"/>
              <a:t>SM, </a:t>
            </a:r>
            <a:r>
              <a:rPr lang="en-US" dirty="0" err="1" smtClean="0"/>
              <a:t>eaQHM</a:t>
            </a:r>
            <a:r>
              <a:rPr lang="en-US" dirty="0" smtClean="0"/>
              <a:t>, </a:t>
            </a:r>
            <a:r>
              <a:rPr lang="en-US" dirty="0" err="1" smtClean="0"/>
              <a:t>aHM</a:t>
            </a:r>
            <a:endParaRPr lang="en-US" dirty="0" smtClean="0"/>
          </a:p>
          <a:p>
            <a:pPr lvl="2"/>
            <a:r>
              <a:rPr lang="en-US" dirty="0" smtClean="0"/>
              <a:t>are evaluated</a:t>
            </a:r>
          </a:p>
          <a:p>
            <a:pPr lvl="3"/>
            <a:r>
              <a:rPr lang="en-US" dirty="0" smtClean="0"/>
              <a:t>Objectively (SRER values)</a:t>
            </a:r>
          </a:p>
          <a:p>
            <a:pPr lvl="3"/>
            <a:r>
              <a:rPr lang="en-US" dirty="0" smtClean="0"/>
              <a:t>Subjectively (listening tests)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Hybrid models</a:t>
            </a:r>
          </a:p>
          <a:p>
            <a:pPr lvl="1"/>
            <a:r>
              <a:rPr lang="en-US" dirty="0" smtClean="0"/>
              <a:t>HNM</a:t>
            </a:r>
          </a:p>
          <a:p>
            <a:pPr lvl="1"/>
            <a:r>
              <a:rPr lang="en-US" dirty="0" smtClean="0"/>
              <a:t>STRAIGHT</a:t>
            </a:r>
          </a:p>
          <a:p>
            <a:pPr lvl="1"/>
            <a:r>
              <a:rPr lang="en-US" dirty="0" err="1" smtClean="0"/>
              <a:t>eaQHNM</a:t>
            </a:r>
            <a:endParaRPr lang="en-US" dirty="0" smtClean="0"/>
          </a:p>
          <a:p>
            <a:pPr lvl="1"/>
            <a:r>
              <a:rPr lang="en-US" dirty="0" err="1" smtClean="0"/>
              <a:t>aHNM</a:t>
            </a:r>
            <a:endParaRPr lang="en-US" dirty="0" smtClean="0"/>
          </a:p>
          <a:p>
            <a:pPr lvl="2"/>
            <a:r>
              <a:rPr lang="en-US" dirty="0" smtClean="0"/>
              <a:t>have only subjective evaluation (listening test)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 Evaluation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Two different pitch estimators (SWIPE, YIN)</a:t>
            </a:r>
          </a:p>
          <a:p>
            <a:pPr lvl="1"/>
            <a:r>
              <a:rPr lang="en-US" dirty="0" smtClean="0"/>
              <a:t>Robustness against      variation</a:t>
            </a:r>
          </a:p>
          <a:p>
            <a:r>
              <a:rPr lang="en-US" dirty="0" smtClean="0"/>
              <a:t>32 speakers (16 different languages, 2 genders each)</a:t>
            </a:r>
          </a:p>
          <a:p>
            <a:r>
              <a:rPr lang="en-US" dirty="0" smtClean="0"/>
              <a:t>SRER values</a:t>
            </a:r>
            <a:endParaRPr lang="el-GR" dirty="0"/>
          </a:p>
        </p:txBody>
      </p:sp>
      <p:pic>
        <p:nvPicPr>
          <p:cNvPr id="69634" name="Picture 2" descr="C:\Users\George\Desktop\PhDpres\SRER-models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3209925"/>
            <a:ext cx="7677150" cy="2581275"/>
          </a:xfrm>
          <a:prstGeom prst="rect">
            <a:avLst/>
          </a:prstGeom>
          <a:noFill/>
        </p:spPr>
      </p:pic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389672" y="1720356"/>
          <a:ext cx="381000" cy="403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36" name="Equation" r:id="rId5" imgW="177480" imgH="228600" progId="Equation.3">
                  <p:embed/>
                </p:oleObj>
              </mc:Choice>
              <mc:Fallback>
                <p:oleObj name="Equation" r:id="rId5" imgW="177480" imgH="2286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9672" y="1720356"/>
                        <a:ext cx="381000" cy="403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Subjective Evaluation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43000"/>
            <a:ext cx="8229600" cy="5013960"/>
          </a:xfrm>
        </p:spPr>
        <p:txBody>
          <a:bodyPr/>
          <a:lstStyle/>
          <a:p>
            <a:r>
              <a:rPr lang="en-US" dirty="0" smtClean="0"/>
              <a:t>All models</a:t>
            </a:r>
          </a:p>
          <a:p>
            <a:pPr lvl="1"/>
            <a:r>
              <a:rPr lang="en-US" dirty="0" smtClean="0"/>
              <a:t>SWIPE pitch estimation</a:t>
            </a:r>
          </a:p>
          <a:p>
            <a:pPr lvl="1"/>
            <a:r>
              <a:rPr lang="en-US" dirty="0" smtClean="0"/>
              <a:t>34 participants</a:t>
            </a:r>
          </a:p>
          <a:p>
            <a:pPr lvl="1"/>
            <a:endParaRPr lang="el-GR" dirty="0"/>
          </a:p>
        </p:txBody>
      </p:sp>
      <p:pic>
        <p:nvPicPr>
          <p:cNvPr id="70659" name="Picture 3" descr="C:\Users\George\Desktop\PhDpres\evals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514600"/>
            <a:ext cx="8151813" cy="381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Samples</a:t>
            </a:r>
            <a:endParaRPr lang="el-GR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457200" y="1397000"/>
          <a:ext cx="82296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/>
                <a:gridCol w="1371600"/>
                <a:gridCol w="1371600"/>
                <a:gridCol w="1447800"/>
                <a:gridCol w="1295400"/>
                <a:gridCol w="13716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Original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SM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HNM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STRAIGHT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aHM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eaQHM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5" name="0011.eng.arctic_bdl1.snd_norm.snd-16khz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9" cstate="print"/>
          <a:stretch>
            <a:fillRect/>
          </a:stretch>
        </p:blipFill>
        <p:spPr>
          <a:xfrm>
            <a:off x="990600" y="1828800"/>
            <a:ext cx="304800" cy="304800"/>
          </a:xfrm>
          <a:prstGeom prst="rect">
            <a:avLst/>
          </a:prstGeom>
        </p:spPr>
      </p:pic>
      <p:pic>
        <p:nvPicPr>
          <p:cNvPr id="16" name="0011.eng.arctic_bdl1.snd_norm.snd-16khz_S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0" cstate="print"/>
          <a:stretch>
            <a:fillRect/>
          </a:stretch>
        </p:blipFill>
        <p:spPr>
          <a:xfrm>
            <a:off x="2438400" y="1828800"/>
            <a:ext cx="304800" cy="304800"/>
          </a:xfrm>
          <a:prstGeom prst="rect">
            <a:avLst/>
          </a:prstGeom>
        </p:spPr>
      </p:pic>
      <p:pic>
        <p:nvPicPr>
          <p:cNvPr id="17" name="0011.eng.arctic_bdl1.snd_norm.snd-16khz-HNM-synth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41" cstate="print"/>
          <a:stretch>
            <a:fillRect/>
          </a:stretch>
        </p:blipFill>
        <p:spPr>
          <a:xfrm>
            <a:off x="3810000" y="1828800"/>
            <a:ext cx="304800" cy="304800"/>
          </a:xfrm>
          <a:prstGeom prst="rect">
            <a:avLst/>
          </a:prstGeom>
        </p:spPr>
      </p:pic>
      <p:pic>
        <p:nvPicPr>
          <p:cNvPr id="18" name="0011.eng.arctic_bdl1.snd_norm.snd-16khz-straight-resynth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2" cstate="print"/>
          <a:stretch>
            <a:fillRect/>
          </a:stretch>
        </p:blipFill>
        <p:spPr>
          <a:xfrm>
            <a:off x="5105400" y="1828800"/>
            <a:ext cx="304800" cy="304800"/>
          </a:xfrm>
          <a:prstGeom prst="rect">
            <a:avLst/>
          </a:prstGeom>
        </p:spPr>
      </p:pic>
      <p:pic>
        <p:nvPicPr>
          <p:cNvPr id="20" name="0011.eng.arctic_bdl1.snd_norm.snd-16khz_eaQHM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43" cstate="print"/>
          <a:stretch>
            <a:fillRect/>
          </a:stretch>
        </p:blipFill>
        <p:spPr>
          <a:xfrm>
            <a:off x="7924800" y="1828800"/>
            <a:ext cx="304800" cy="304800"/>
          </a:xfrm>
          <a:prstGeom prst="rect">
            <a:avLst/>
          </a:prstGeom>
        </p:spPr>
      </p:pic>
      <p:pic>
        <p:nvPicPr>
          <p:cNvPr id="27" name="0011.eng.arctic_bdl1.snd_norm.snd-16khz_aHM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44" cstate="print"/>
          <a:stretch>
            <a:fillRect/>
          </a:stretch>
        </p:blipFill>
        <p:spPr>
          <a:xfrm>
            <a:off x="6553200" y="1828800"/>
            <a:ext cx="304800" cy="304800"/>
          </a:xfrm>
          <a:prstGeom prst="rect">
            <a:avLst/>
          </a:prstGeom>
        </p:spPr>
      </p:pic>
      <p:pic>
        <p:nvPicPr>
          <p:cNvPr id="29" name="0061.ell.Kostas268.snd_norm.snd-16khz_aHM.wav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44" cstate="print"/>
          <a:stretch>
            <a:fillRect/>
          </a:stretch>
        </p:blipFill>
        <p:spPr>
          <a:xfrm>
            <a:off x="6553200" y="2209800"/>
            <a:ext cx="304800" cy="304800"/>
          </a:xfrm>
          <a:prstGeom prst="rect">
            <a:avLst/>
          </a:prstGeom>
        </p:spPr>
      </p:pic>
      <p:pic>
        <p:nvPicPr>
          <p:cNvPr id="30" name="0061.ell.Kostas268.snd_norm.snd-16khz_eaQHM.wav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44" cstate="print"/>
          <a:stretch>
            <a:fillRect/>
          </a:stretch>
        </p:blipFill>
        <p:spPr>
          <a:xfrm>
            <a:off x="7924800" y="2209800"/>
            <a:ext cx="304800" cy="304800"/>
          </a:xfrm>
          <a:prstGeom prst="rect">
            <a:avLst/>
          </a:prstGeom>
        </p:spPr>
      </p:pic>
      <p:pic>
        <p:nvPicPr>
          <p:cNvPr id="31" name="0061.ell.Kostas268.snd_norm.snd-16khz-HNM-synth.wav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44" cstate="print"/>
          <a:stretch>
            <a:fillRect/>
          </a:stretch>
        </p:blipFill>
        <p:spPr>
          <a:xfrm>
            <a:off x="3810000" y="2209800"/>
            <a:ext cx="304800" cy="304800"/>
          </a:xfrm>
          <a:prstGeom prst="rect">
            <a:avLst/>
          </a:prstGeom>
        </p:spPr>
      </p:pic>
      <p:pic>
        <p:nvPicPr>
          <p:cNvPr id="32" name="0061.ell.Kostas268.snd_norm.snd-16khz.wav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44" cstate="print"/>
          <a:stretch>
            <a:fillRect/>
          </a:stretch>
        </p:blipFill>
        <p:spPr>
          <a:xfrm>
            <a:off x="990600" y="2209800"/>
            <a:ext cx="304800" cy="304800"/>
          </a:xfrm>
          <a:prstGeom prst="rect">
            <a:avLst/>
          </a:prstGeom>
        </p:spPr>
      </p:pic>
      <p:pic>
        <p:nvPicPr>
          <p:cNvPr id="33" name="0061.ell.Kostas268.snd_norm.snd-16khz_SM.wav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44" cstate="print"/>
          <a:stretch>
            <a:fillRect/>
          </a:stretch>
        </p:blipFill>
        <p:spPr>
          <a:xfrm>
            <a:off x="2438400" y="2209800"/>
            <a:ext cx="304800" cy="304800"/>
          </a:xfrm>
          <a:prstGeom prst="rect">
            <a:avLst/>
          </a:prstGeom>
        </p:spPr>
      </p:pic>
      <p:pic>
        <p:nvPicPr>
          <p:cNvPr id="34" name="0061.ell.Kostas268.snd_norm.snd-16khz-straight-resynth.wav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44" cstate="print"/>
          <a:stretch>
            <a:fillRect/>
          </a:stretch>
        </p:blipFill>
        <p:spPr>
          <a:xfrm>
            <a:off x="5105400" y="2209800"/>
            <a:ext cx="304800" cy="304800"/>
          </a:xfrm>
          <a:prstGeom prst="rect">
            <a:avLst/>
          </a:prstGeom>
        </p:spPr>
      </p:pic>
      <p:pic>
        <p:nvPicPr>
          <p:cNvPr id="35" name="0051.fra.XavierReference1.2.snd_norm.snd-16khz-straight-resynth.wav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44" cstate="print"/>
          <a:stretch>
            <a:fillRect/>
          </a:stretch>
        </p:blipFill>
        <p:spPr>
          <a:xfrm>
            <a:off x="5105400" y="2590800"/>
            <a:ext cx="304800" cy="304800"/>
          </a:xfrm>
          <a:prstGeom prst="rect">
            <a:avLst/>
          </a:prstGeom>
        </p:spPr>
      </p:pic>
      <p:pic>
        <p:nvPicPr>
          <p:cNvPr id="36" name="0051.fra.XavierReference1.2.snd_norm.snd-16khz_aHM.wav">
            <a:hlinkClick r:id="" action="ppaction://media"/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44" cstate="print"/>
          <a:stretch>
            <a:fillRect/>
          </a:stretch>
        </p:blipFill>
        <p:spPr>
          <a:xfrm>
            <a:off x="6553200" y="2590800"/>
            <a:ext cx="304800" cy="304800"/>
          </a:xfrm>
          <a:prstGeom prst="rect">
            <a:avLst/>
          </a:prstGeom>
        </p:spPr>
      </p:pic>
      <p:pic>
        <p:nvPicPr>
          <p:cNvPr id="37" name="0051.fra.XavierReference1.2.snd_norm.snd-16khz_eaQHM.wav">
            <a:hlinkClick r:id="" action="ppaction://media"/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44" cstate="print"/>
          <a:stretch>
            <a:fillRect/>
          </a:stretch>
        </p:blipFill>
        <p:spPr>
          <a:xfrm>
            <a:off x="7924800" y="2590800"/>
            <a:ext cx="304800" cy="304800"/>
          </a:xfrm>
          <a:prstGeom prst="rect">
            <a:avLst/>
          </a:prstGeom>
        </p:spPr>
      </p:pic>
      <p:pic>
        <p:nvPicPr>
          <p:cNvPr id="38" name="0051.fra.XavierReference1.2.snd_norm.snd-16khz-HNM-synth.wav">
            <a:hlinkClick r:id="" action="ppaction://media"/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44" cstate="print"/>
          <a:stretch>
            <a:fillRect/>
          </a:stretch>
        </p:blipFill>
        <p:spPr>
          <a:xfrm>
            <a:off x="3810000" y="2590800"/>
            <a:ext cx="304800" cy="304800"/>
          </a:xfrm>
          <a:prstGeom prst="rect">
            <a:avLst/>
          </a:prstGeom>
        </p:spPr>
      </p:pic>
      <p:pic>
        <p:nvPicPr>
          <p:cNvPr id="39" name="0051.fra.XavierReference1.2.snd_norm.snd-16khz_SM.wav">
            <a:hlinkClick r:id="" action="ppaction://media"/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45" cstate="print"/>
          <a:stretch>
            <a:fillRect/>
          </a:stretch>
        </p:blipFill>
        <p:spPr>
          <a:xfrm>
            <a:off x="2438400" y="2590800"/>
            <a:ext cx="304800" cy="304800"/>
          </a:xfrm>
          <a:prstGeom prst="rect">
            <a:avLst/>
          </a:prstGeom>
        </p:spPr>
      </p:pic>
      <p:pic>
        <p:nvPicPr>
          <p:cNvPr id="40" name="0051.fra.XavierReference1.2.snd_norm.snd-16khz.wav">
            <a:hlinkClick r:id="" action="ppaction://media"/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44" cstate="print"/>
          <a:stretch>
            <a:fillRect/>
          </a:stretch>
        </p:blipFill>
        <p:spPr>
          <a:xfrm>
            <a:off x="990600" y="25908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3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63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67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67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57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84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87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8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84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84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>
                <p:cTn id="6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84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>
                <p:cTn id="7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351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>
                <p:cTn id="7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351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>
                <p:cTn id="8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354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>
                <p:cTn id="9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349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>
                <p:cTn id="9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351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>
                <p:cTn id="10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351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>
                <p:cTn id="10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Adaptive Sinusoidal Modeling - </a:t>
            </a:r>
            <a:r>
              <a:rPr lang="en-US" dirty="0" err="1" smtClean="0"/>
              <a:t>aSM</a:t>
            </a:r>
            <a:endParaRPr lang="en-US" dirty="0" smtClean="0"/>
          </a:p>
          <a:p>
            <a:r>
              <a:rPr lang="en-US" dirty="0" smtClean="0"/>
              <a:t>Analysis and Synthesis of Speech using </a:t>
            </a:r>
            <a:r>
              <a:rPr lang="en-US" dirty="0" err="1" smtClean="0"/>
              <a:t>aSM</a:t>
            </a:r>
            <a:endParaRPr lang="en-US" dirty="0" smtClean="0"/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Speech Modifications</a:t>
            </a:r>
          </a:p>
          <a:p>
            <a:r>
              <a:rPr lang="en-US" dirty="0" smtClean="0"/>
              <a:t>Applications</a:t>
            </a:r>
          </a:p>
          <a:p>
            <a:pPr lvl="1"/>
            <a:r>
              <a:rPr lang="en-US" dirty="0" smtClean="0"/>
              <a:t>Musical Instrument Sound Modeling</a:t>
            </a:r>
          </a:p>
          <a:p>
            <a:pPr lvl="1"/>
            <a:r>
              <a:rPr lang="en-US" dirty="0" smtClean="0"/>
              <a:t>Expressive Speech Analysis and Classification</a:t>
            </a:r>
          </a:p>
          <a:p>
            <a:r>
              <a:rPr lang="en-US" dirty="0" smtClean="0"/>
              <a:t>Conclusions</a:t>
            </a:r>
          </a:p>
          <a:p>
            <a:r>
              <a:rPr lang="en-US" dirty="0" smtClean="0"/>
              <a:t>Contributions</a:t>
            </a:r>
          </a:p>
          <a:p>
            <a:endParaRPr lang="el-GR" dirty="0"/>
          </a:p>
        </p:txBody>
      </p:sp>
      <p:sp>
        <p:nvSpPr>
          <p:cNvPr id="4" name="Right Brace 3"/>
          <p:cNvSpPr/>
          <p:nvPr/>
        </p:nvSpPr>
        <p:spPr>
          <a:xfrm>
            <a:off x="6705600" y="1295400"/>
            <a:ext cx="228600" cy="7620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Right Brace 4"/>
          <p:cNvSpPr/>
          <p:nvPr/>
        </p:nvSpPr>
        <p:spPr>
          <a:xfrm>
            <a:off x="6705600" y="2286000"/>
            <a:ext cx="228600" cy="7620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Right Brace 5"/>
          <p:cNvSpPr/>
          <p:nvPr/>
        </p:nvSpPr>
        <p:spPr>
          <a:xfrm>
            <a:off x="6705600" y="3276600"/>
            <a:ext cx="228600" cy="11430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TextBox 6"/>
          <p:cNvSpPr txBox="1"/>
          <p:nvPr/>
        </p:nvSpPr>
        <p:spPr>
          <a:xfrm>
            <a:off x="7010400" y="1524000"/>
            <a:ext cx="1219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" pitchFamily="18" charset="0"/>
              </a:rPr>
              <a:t>PART I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10400" y="2514600"/>
            <a:ext cx="1027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" pitchFamily="18" charset="0"/>
              </a:rPr>
              <a:t>PART II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10400" y="3657600"/>
            <a:ext cx="1828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" pitchFamily="18" charset="0"/>
              </a:rPr>
              <a:t>PART III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Speech Modifications based on </a:t>
            </a:r>
            <a:r>
              <a:rPr lang="en-US" dirty="0" err="1" smtClean="0"/>
              <a:t>aSM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Definitions</a:t>
            </a:r>
          </a:p>
          <a:p>
            <a:pPr lvl="1"/>
            <a:r>
              <a:rPr lang="en-US" dirty="0" smtClean="0"/>
              <a:t>Time scaling</a:t>
            </a:r>
          </a:p>
          <a:p>
            <a:pPr lvl="2"/>
            <a:r>
              <a:rPr lang="en-US" sz="2200" dirty="0" smtClean="0"/>
              <a:t>Maintain the perceptual quality of the original speech signal while changing the apparent rate of articulation. </a:t>
            </a:r>
          </a:p>
          <a:p>
            <a:pPr lvl="1"/>
            <a:r>
              <a:rPr lang="en-US" dirty="0" smtClean="0"/>
              <a:t>Pitch scaling</a:t>
            </a:r>
          </a:p>
          <a:p>
            <a:pPr lvl="2"/>
            <a:r>
              <a:rPr lang="en-US" sz="2100" dirty="0" smtClean="0"/>
              <a:t>Change the pitch contour of the original speech signal while maintaining the apparent rate of articulation. </a:t>
            </a:r>
          </a:p>
          <a:p>
            <a:endParaRPr lang="en-US" dirty="0" smtClean="0"/>
          </a:p>
          <a:p>
            <a:r>
              <a:rPr lang="en-US" dirty="0" smtClean="0"/>
              <a:t>We developed </a:t>
            </a:r>
          </a:p>
          <a:p>
            <a:pPr lvl="1"/>
            <a:r>
              <a:rPr lang="en-US" dirty="0" smtClean="0"/>
              <a:t>Modifications based on </a:t>
            </a:r>
            <a:r>
              <a:rPr lang="en-US" dirty="0" err="1" smtClean="0"/>
              <a:t>eaQHM</a:t>
            </a:r>
            <a:endParaRPr lang="en-US" dirty="0" smtClean="0"/>
          </a:p>
          <a:p>
            <a:pPr lvl="1"/>
            <a:r>
              <a:rPr lang="en-US" dirty="0" smtClean="0"/>
              <a:t>Modifications based on </a:t>
            </a:r>
            <a:r>
              <a:rPr lang="en-US" dirty="0" err="1" smtClean="0"/>
              <a:t>aHM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Concerns</a:t>
            </a:r>
          </a:p>
          <a:p>
            <a:pPr lvl="1"/>
            <a:r>
              <a:rPr lang="en-US" dirty="0" smtClean="0"/>
              <a:t>Quality (</a:t>
            </a:r>
            <a:r>
              <a:rPr lang="en-US" dirty="0" err="1" smtClean="0"/>
              <a:t>artefact</a:t>
            </a:r>
            <a:r>
              <a:rPr lang="en-US" dirty="0" smtClean="0"/>
              <a:t>-free, shape invariant, natural)</a:t>
            </a:r>
          </a:p>
          <a:p>
            <a:pPr lvl="1"/>
            <a:r>
              <a:rPr lang="en-US" dirty="0" smtClean="0"/>
              <a:t>Flexibility </a:t>
            </a:r>
          </a:p>
          <a:p>
            <a:pPr lvl="1"/>
            <a:r>
              <a:rPr lang="en-US" dirty="0" smtClean="0"/>
              <a:t>Simplicity</a:t>
            </a:r>
          </a:p>
          <a:p>
            <a:pPr lvl="1"/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Speech Modifications based on </a:t>
            </a:r>
            <a:r>
              <a:rPr lang="en-US" dirty="0" err="1" smtClean="0"/>
              <a:t>aHM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Time Scaling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534400" cy="5105400"/>
          </a:xfrm>
        </p:spPr>
        <p:txBody>
          <a:bodyPr>
            <a:normAutofit/>
          </a:bodyPr>
          <a:lstStyle/>
          <a:p>
            <a:r>
              <a:rPr lang="en-US" dirty="0" smtClean="0"/>
              <a:t>Analysis part</a:t>
            </a:r>
          </a:p>
          <a:p>
            <a:pPr lvl="1"/>
            <a:r>
              <a:rPr lang="en-US" dirty="0" smtClean="0"/>
              <a:t>Parameter estimates for each analysis instant: </a:t>
            </a:r>
          </a:p>
          <a:p>
            <a:pPr lvl="1"/>
            <a:r>
              <a:rPr lang="en-US" dirty="0" smtClean="0"/>
              <a:t>Synthesis time instants according to a time-scale factor </a:t>
            </a:r>
            <a:r>
              <a:rPr lang="el-GR" i="1" dirty="0" smtClean="0"/>
              <a:t>ρ</a:t>
            </a:r>
          </a:p>
          <a:p>
            <a:r>
              <a:rPr lang="en-US" dirty="0" smtClean="0"/>
              <a:t>Time-scaling part</a:t>
            </a:r>
          </a:p>
          <a:p>
            <a:pPr lvl="1"/>
            <a:r>
              <a:rPr lang="en-US" dirty="0" smtClean="0"/>
              <a:t>Interpolate:</a:t>
            </a:r>
          </a:p>
          <a:p>
            <a:pPr lvl="1"/>
            <a:r>
              <a:rPr lang="en-US" dirty="0" smtClean="0"/>
              <a:t>Phase is trickier</a:t>
            </a:r>
          </a:p>
          <a:p>
            <a:pPr lvl="3"/>
            <a:r>
              <a:rPr lang="en-US" dirty="0" smtClean="0"/>
              <a:t>Obtain the </a:t>
            </a:r>
            <a:r>
              <a:rPr lang="en-US" i="1" dirty="0" smtClean="0"/>
              <a:t>relative phase: </a:t>
            </a:r>
          </a:p>
          <a:p>
            <a:pPr lvl="2"/>
            <a:r>
              <a:rPr lang="en-US" dirty="0" smtClean="0"/>
              <a:t>Interpolate relative phase over scaled time: </a:t>
            </a:r>
          </a:p>
          <a:p>
            <a:pPr lvl="2"/>
            <a:r>
              <a:rPr lang="en-US" dirty="0" smtClean="0"/>
              <a:t>Add back the integral of time-scaled             to obtain inst. phase</a:t>
            </a:r>
          </a:p>
          <a:p>
            <a:r>
              <a:rPr lang="en-US" dirty="0" smtClean="0"/>
              <a:t>Synthesis part</a:t>
            </a:r>
          </a:p>
          <a:p>
            <a:pPr lvl="1"/>
            <a:r>
              <a:rPr lang="en-US" dirty="0" smtClean="0"/>
              <a:t>Plain harmonic synthesis: </a:t>
            </a:r>
          </a:p>
          <a:p>
            <a:pPr lvl="1"/>
            <a:r>
              <a:rPr lang="en-US" dirty="0" smtClean="0"/>
              <a:t>Shape invariant time-scaled waveforms</a:t>
            </a:r>
          </a:p>
        </p:txBody>
      </p:sp>
      <p:graphicFrame>
        <p:nvGraphicFramePr>
          <p:cNvPr id="78852" name="Object 4"/>
          <p:cNvGraphicFramePr>
            <a:graphicFrameLocks noChangeAspect="1"/>
          </p:cNvGraphicFramePr>
          <p:nvPr/>
        </p:nvGraphicFramePr>
        <p:xfrm>
          <a:off x="5132848" y="4536693"/>
          <a:ext cx="7620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61" name="Equation" r:id="rId4" imgW="457200" imgH="228600" progId="Equation.3">
                  <p:embed/>
                </p:oleObj>
              </mc:Choice>
              <mc:Fallback>
                <p:oleObj name="Equation" r:id="rId4" imgW="457200" imgH="2286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2848" y="4536693"/>
                        <a:ext cx="762000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3429000" y="2870770"/>
          <a:ext cx="1968500" cy="38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62" name="Equation" r:id="rId6" imgW="1180800" imgH="228600" progId="Equation.3">
                  <p:embed/>
                </p:oleObj>
              </mc:Choice>
              <mc:Fallback>
                <p:oleObj name="Equation" r:id="rId6" imgW="1180800" imgH="2286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2870770"/>
                        <a:ext cx="1968500" cy="382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54" name="Object 6"/>
          <p:cNvGraphicFramePr>
            <a:graphicFrameLocks noChangeAspect="1"/>
          </p:cNvGraphicFramePr>
          <p:nvPr/>
        </p:nvGraphicFramePr>
        <p:xfrm>
          <a:off x="3438525" y="3241496"/>
          <a:ext cx="1882775" cy="39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63" name="Equation" r:id="rId8" imgW="1130040" imgH="228600" progId="Equation.3">
                  <p:embed/>
                </p:oleObj>
              </mc:Choice>
              <mc:Fallback>
                <p:oleObj name="Equation" r:id="rId8" imgW="1130040" imgH="2286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38525" y="3241496"/>
                        <a:ext cx="1882775" cy="3921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56" name="Object 8"/>
          <p:cNvGraphicFramePr>
            <a:graphicFrameLocks noChangeAspect="1"/>
          </p:cNvGraphicFramePr>
          <p:nvPr/>
        </p:nvGraphicFramePr>
        <p:xfrm>
          <a:off x="4114800" y="3787590"/>
          <a:ext cx="2309813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64" name="Equation" r:id="rId10" imgW="1384200" imgH="241200" progId="Equation.3">
                  <p:embed/>
                </p:oleObj>
              </mc:Choice>
              <mc:Fallback>
                <p:oleObj name="Equation" r:id="rId10" imgW="1384200" imgH="24120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3787590"/>
                        <a:ext cx="2309813" cy="403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57" name="Object 9"/>
          <p:cNvGraphicFramePr>
            <a:graphicFrameLocks noChangeAspect="1"/>
          </p:cNvGraphicFramePr>
          <p:nvPr/>
        </p:nvGraphicFramePr>
        <p:xfrm>
          <a:off x="6553200" y="1702184"/>
          <a:ext cx="1066800" cy="4209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65" name="Equation" r:id="rId12" imgW="507960" imgH="241200" progId="Equation.3">
                  <p:embed/>
                </p:oleObj>
              </mc:Choice>
              <mc:Fallback>
                <p:oleObj name="Equation" r:id="rId12" imgW="507960" imgH="24120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1702184"/>
                        <a:ext cx="1066800" cy="42095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58" name="Object 10"/>
          <p:cNvGraphicFramePr>
            <a:graphicFrameLocks noChangeAspect="1"/>
          </p:cNvGraphicFramePr>
          <p:nvPr/>
        </p:nvGraphicFramePr>
        <p:xfrm>
          <a:off x="5869647" y="4189133"/>
          <a:ext cx="1781175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66" name="Equation" r:id="rId14" imgW="1066680" imgH="203040" progId="Equation.3">
                  <p:embed/>
                </p:oleObj>
              </mc:Choice>
              <mc:Fallback>
                <p:oleObj name="Equation" r:id="rId14" imgW="1066680" imgH="20304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9647" y="4189133"/>
                        <a:ext cx="1781175" cy="339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59" name="Object 11"/>
          <p:cNvGraphicFramePr>
            <a:graphicFrameLocks noChangeAspect="1"/>
          </p:cNvGraphicFramePr>
          <p:nvPr/>
        </p:nvGraphicFramePr>
        <p:xfrm>
          <a:off x="4132731" y="5257800"/>
          <a:ext cx="1963269" cy="618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67" name="Equation" r:id="rId16" imgW="1549080" imgH="431640" progId="Equation.3">
                  <p:embed/>
                </p:oleObj>
              </mc:Choice>
              <mc:Fallback>
                <p:oleObj name="Equation" r:id="rId16" imgW="1549080" imgH="43164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2731" y="5257800"/>
                        <a:ext cx="1963269" cy="6185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60" name="Object 12"/>
          <p:cNvGraphicFramePr>
            <a:graphicFrameLocks noChangeAspect="1"/>
          </p:cNvGraphicFramePr>
          <p:nvPr/>
        </p:nvGraphicFramePr>
        <p:xfrm>
          <a:off x="8108022" y="4533797"/>
          <a:ext cx="720725" cy="38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68" name="Equation" r:id="rId18" imgW="431640" imgH="228600" progId="Equation.3">
                  <p:embed/>
                </p:oleObj>
              </mc:Choice>
              <mc:Fallback>
                <p:oleObj name="Equation" r:id="rId18" imgW="431640" imgH="22860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8022" y="4533797"/>
                        <a:ext cx="720725" cy="382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Left Brace 11"/>
          <p:cNvSpPr/>
          <p:nvPr/>
        </p:nvSpPr>
        <p:spPr>
          <a:xfrm>
            <a:off x="3124200" y="2895600"/>
            <a:ext cx="152400" cy="6858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Speech Modifications based on </a:t>
            </a:r>
            <a:r>
              <a:rPr lang="en-US" dirty="0" err="1" smtClean="0"/>
              <a:t>aHM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Pitch Scaling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534400" cy="5105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Analysis part</a:t>
            </a:r>
          </a:p>
          <a:p>
            <a:pPr lvl="1"/>
            <a:r>
              <a:rPr lang="en-US" dirty="0" smtClean="0"/>
              <a:t>Parameter estimates for each analysis instant:</a:t>
            </a:r>
          </a:p>
          <a:p>
            <a:pPr lvl="1"/>
            <a:r>
              <a:rPr lang="en-US" dirty="0" smtClean="0"/>
              <a:t>Synthesis time instants according to a pitch-scale factor </a:t>
            </a:r>
            <a:r>
              <a:rPr lang="el-GR" i="1" dirty="0" smtClean="0"/>
              <a:t>β</a:t>
            </a:r>
            <a:endParaRPr lang="en-US" dirty="0" smtClean="0"/>
          </a:p>
          <a:p>
            <a:r>
              <a:rPr lang="en-US" dirty="0" smtClean="0"/>
              <a:t>Pitch-scaling part</a:t>
            </a:r>
          </a:p>
          <a:p>
            <a:pPr lvl="1"/>
            <a:r>
              <a:rPr lang="en-US" dirty="0" smtClean="0"/>
              <a:t>Shift frequencies to new ones: </a:t>
            </a:r>
          </a:p>
          <a:p>
            <a:pPr lvl="1"/>
            <a:r>
              <a:rPr lang="en-US" dirty="0" smtClean="0"/>
              <a:t>Estimate and sample spectral envelope around analysis time instants: 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Phase is trickier (again!)</a:t>
            </a:r>
          </a:p>
          <a:p>
            <a:pPr lvl="2"/>
            <a:r>
              <a:rPr lang="en-US" dirty="0" smtClean="0"/>
              <a:t>Obtain the </a:t>
            </a:r>
            <a:r>
              <a:rPr lang="en-US" i="1" dirty="0" smtClean="0"/>
              <a:t>relative phase:</a:t>
            </a:r>
          </a:p>
          <a:p>
            <a:pPr lvl="2"/>
            <a:r>
              <a:rPr lang="en-US" dirty="0" smtClean="0"/>
              <a:t>Interpolate relative phase over time:</a:t>
            </a:r>
          </a:p>
          <a:p>
            <a:pPr lvl="2"/>
            <a:r>
              <a:rPr lang="en-US" dirty="0" smtClean="0"/>
              <a:t>Add back the integral of pitch-scaled            to obtain inst. phase</a:t>
            </a:r>
          </a:p>
          <a:p>
            <a:r>
              <a:rPr lang="en-US" dirty="0" smtClean="0"/>
              <a:t>Synthesis part</a:t>
            </a:r>
          </a:p>
          <a:p>
            <a:pPr lvl="1"/>
            <a:r>
              <a:rPr lang="en-US" dirty="0" smtClean="0"/>
              <a:t>Same as in plain harmonic synthesis: </a:t>
            </a:r>
          </a:p>
          <a:p>
            <a:pPr lvl="1"/>
            <a:r>
              <a:rPr lang="en-US" dirty="0" smtClean="0"/>
              <a:t>Shape invariance holds (up to a scaling factor)</a:t>
            </a:r>
          </a:p>
        </p:txBody>
      </p:sp>
      <p:graphicFrame>
        <p:nvGraphicFramePr>
          <p:cNvPr id="78852" name="Object 4"/>
          <p:cNvGraphicFramePr>
            <a:graphicFrameLocks noChangeAspect="1"/>
          </p:cNvGraphicFramePr>
          <p:nvPr/>
        </p:nvGraphicFramePr>
        <p:xfrm>
          <a:off x="4953000" y="4809565"/>
          <a:ext cx="762000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85" name="Equation" r:id="rId4" imgW="469800" imgH="228600" progId="Equation.3">
                  <p:embed/>
                </p:oleObj>
              </mc:Choice>
              <mc:Fallback>
                <p:oleObj name="Equation" r:id="rId4" imgW="469800" imgH="228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4809565"/>
                        <a:ext cx="762000" cy="323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76" name="Object 4"/>
          <p:cNvGraphicFramePr>
            <a:graphicFrameLocks noChangeAspect="1"/>
          </p:cNvGraphicFramePr>
          <p:nvPr/>
        </p:nvGraphicFramePr>
        <p:xfrm>
          <a:off x="6019800" y="1549400"/>
          <a:ext cx="10668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86" name="Equation" r:id="rId6" imgW="507960" imgH="241200" progId="Equation.3">
                  <p:embed/>
                </p:oleObj>
              </mc:Choice>
              <mc:Fallback>
                <p:oleObj name="Equation" r:id="rId6" imgW="507960" imgH="2412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1549400"/>
                        <a:ext cx="1066800" cy="50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77" name="Object 5"/>
          <p:cNvGraphicFramePr>
            <a:graphicFrameLocks noChangeAspect="1"/>
          </p:cNvGraphicFramePr>
          <p:nvPr/>
        </p:nvGraphicFramePr>
        <p:xfrm>
          <a:off x="4419600" y="2735987"/>
          <a:ext cx="1600200" cy="3779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87" name="Equation" r:id="rId8" imgW="1015920" imgH="228600" progId="Equation.3">
                  <p:embed/>
                </p:oleObj>
              </mc:Choice>
              <mc:Fallback>
                <p:oleObj name="Equation" r:id="rId8" imgW="1015920" imgH="2286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2735987"/>
                        <a:ext cx="1600200" cy="37793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78" name="Object 6"/>
          <p:cNvGraphicFramePr>
            <a:graphicFrameLocks noChangeAspect="1"/>
          </p:cNvGraphicFramePr>
          <p:nvPr/>
        </p:nvGraphicFramePr>
        <p:xfrm>
          <a:off x="3455900" y="3455343"/>
          <a:ext cx="2438400" cy="3501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88" name="Equation" r:id="rId10" imgW="1485720" imgH="241200" progId="Equation.3">
                  <p:embed/>
                </p:oleObj>
              </mc:Choice>
              <mc:Fallback>
                <p:oleObj name="Equation" r:id="rId10" imgW="1485720" imgH="2412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5900" y="3455343"/>
                        <a:ext cx="2438400" cy="35017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80" name="Object 8"/>
          <p:cNvGraphicFramePr>
            <a:graphicFrameLocks noChangeAspect="1"/>
          </p:cNvGraphicFramePr>
          <p:nvPr/>
        </p:nvGraphicFramePr>
        <p:xfrm>
          <a:off x="3900756" y="4087905"/>
          <a:ext cx="2514600" cy="41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89" name="Equation" r:id="rId12" imgW="1384200" imgH="241200" progId="Equation.3">
                  <p:embed/>
                </p:oleObj>
              </mc:Choice>
              <mc:Fallback>
                <p:oleObj name="Equation" r:id="rId12" imgW="1384200" imgH="24120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0756" y="4087905"/>
                        <a:ext cx="2514600" cy="41610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81" name="Object 9"/>
          <p:cNvGraphicFramePr>
            <a:graphicFrameLocks noChangeAspect="1"/>
          </p:cNvGraphicFramePr>
          <p:nvPr/>
        </p:nvGraphicFramePr>
        <p:xfrm>
          <a:off x="4960938" y="4419600"/>
          <a:ext cx="1692275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90" name="Equation" r:id="rId14" imgW="914400" imgH="241200" progId="Equation.3">
                  <p:embed/>
                </p:oleObj>
              </mc:Choice>
              <mc:Fallback>
                <p:oleObj name="Equation" r:id="rId14" imgW="914400" imgH="24120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0938" y="4419600"/>
                        <a:ext cx="1692275" cy="422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82" name="Object 10"/>
          <p:cNvGraphicFramePr>
            <a:graphicFrameLocks noChangeAspect="1"/>
          </p:cNvGraphicFramePr>
          <p:nvPr/>
        </p:nvGraphicFramePr>
        <p:xfrm>
          <a:off x="7722067" y="4801821"/>
          <a:ext cx="592489" cy="3344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91" name="Equation" r:id="rId16" imgW="406080" imgH="228600" progId="Equation.3">
                  <p:embed/>
                </p:oleObj>
              </mc:Choice>
              <mc:Fallback>
                <p:oleObj name="Equation" r:id="rId16" imgW="406080" imgH="22860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22067" y="4801821"/>
                        <a:ext cx="592489" cy="33440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84" name="Object 12"/>
          <p:cNvGraphicFramePr>
            <a:graphicFrameLocks noChangeAspect="1"/>
          </p:cNvGraphicFramePr>
          <p:nvPr/>
        </p:nvGraphicFramePr>
        <p:xfrm>
          <a:off x="5257800" y="5344274"/>
          <a:ext cx="2500313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92" name="Equation" r:id="rId18" imgW="1498320" imgH="431640" progId="Equation.3">
                  <p:embed/>
                </p:oleObj>
              </mc:Choice>
              <mc:Fallback>
                <p:oleObj name="Equation" r:id="rId18" imgW="1498320" imgH="43164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5344274"/>
                        <a:ext cx="2500313" cy="720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Speech Modifications based on </a:t>
            </a:r>
            <a:r>
              <a:rPr lang="en-US" dirty="0" err="1" smtClean="0"/>
              <a:t>eaQHM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Time Scaling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534400" cy="5105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Analysis part</a:t>
            </a:r>
          </a:p>
          <a:p>
            <a:pPr lvl="1"/>
            <a:r>
              <a:rPr lang="en-US" dirty="0" smtClean="0"/>
              <a:t>Parameters per analysis time instant: </a:t>
            </a:r>
          </a:p>
          <a:p>
            <a:r>
              <a:rPr lang="en-US" dirty="0" smtClean="0"/>
              <a:t>Time-scaling part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Interpolate: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An similar-to-</a:t>
            </a:r>
            <a:r>
              <a:rPr lang="en-US" dirty="0" err="1" smtClean="0"/>
              <a:t>aHM</a:t>
            </a:r>
            <a:r>
              <a:rPr lang="en-US" dirty="0" smtClean="0"/>
              <a:t> phase interpolation scheme will not work</a:t>
            </a:r>
          </a:p>
          <a:p>
            <a:pPr lvl="2"/>
            <a:r>
              <a:rPr lang="en-US" dirty="0" smtClean="0"/>
              <a:t>Quasi-harmonic content</a:t>
            </a:r>
          </a:p>
          <a:p>
            <a:pPr lvl="1"/>
            <a:r>
              <a:rPr lang="en-US" dirty="0" smtClean="0"/>
              <a:t>Force equal phase relationship between analysis and synthesis instants</a:t>
            </a:r>
          </a:p>
          <a:p>
            <a:pPr lvl="2"/>
            <a:r>
              <a:rPr lang="en-US" i="1" dirty="0" smtClean="0"/>
              <a:t>Relative phase delay at analysis:</a:t>
            </a:r>
          </a:p>
          <a:p>
            <a:pPr lvl="2"/>
            <a:r>
              <a:rPr lang="en-US" i="1" dirty="0" smtClean="0"/>
              <a:t>Inst. phase at synthesis: </a:t>
            </a:r>
          </a:p>
          <a:p>
            <a:r>
              <a:rPr lang="en-US" dirty="0" smtClean="0"/>
              <a:t>Synthesis part</a:t>
            </a:r>
          </a:p>
          <a:p>
            <a:pPr lvl="1"/>
            <a:r>
              <a:rPr lang="en-US" dirty="0" smtClean="0"/>
              <a:t>Same as in plain synthesis:</a:t>
            </a:r>
          </a:p>
          <a:p>
            <a:pPr lvl="1"/>
            <a:r>
              <a:rPr lang="en-US" dirty="0" smtClean="0"/>
              <a:t>Shape invariant time-scaled waveforms</a:t>
            </a:r>
          </a:p>
        </p:txBody>
      </p:sp>
      <p:graphicFrame>
        <p:nvGraphicFramePr>
          <p:cNvPr id="87042" name="Object 2"/>
          <p:cNvGraphicFramePr>
            <a:graphicFrameLocks noChangeAspect="1"/>
          </p:cNvGraphicFramePr>
          <p:nvPr/>
        </p:nvGraphicFramePr>
        <p:xfrm>
          <a:off x="3048000" y="2563905"/>
          <a:ext cx="1968500" cy="38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52" name="Equation" r:id="rId4" imgW="1180800" imgH="228600" progId="Equation.3">
                  <p:embed/>
                </p:oleObj>
              </mc:Choice>
              <mc:Fallback>
                <p:oleObj name="Equation" r:id="rId4" imgW="1180800" imgH="228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2563905"/>
                        <a:ext cx="1968500" cy="382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043" name="Object 3"/>
          <p:cNvGraphicFramePr>
            <a:graphicFrameLocks noChangeAspect="1"/>
          </p:cNvGraphicFramePr>
          <p:nvPr/>
        </p:nvGraphicFramePr>
        <p:xfrm>
          <a:off x="3124200" y="2944905"/>
          <a:ext cx="1755775" cy="39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53" name="Equation" r:id="rId6" imgW="1054080" imgH="228600" progId="Equation.3">
                  <p:embed/>
                </p:oleObj>
              </mc:Choice>
              <mc:Fallback>
                <p:oleObj name="Equation" r:id="rId6" imgW="1054080" imgH="2286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2944905"/>
                        <a:ext cx="1755775" cy="3921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044" name="Object 4"/>
          <p:cNvGraphicFramePr>
            <a:graphicFrameLocks noChangeAspect="1"/>
          </p:cNvGraphicFramePr>
          <p:nvPr/>
        </p:nvGraphicFramePr>
        <p:xfrm>
          <a:off x="4394200" y="4468905"/>
          <a:ext cx="1374775" cy="4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54" name="Equation" r:id="rId8" imgW="825480" imgH="241200" progId="Equation.3">
                  <p:embed/>
                </p:oleObj>
              </mc:Choice>
              <mc:Fallback>
                <p:oleObj name="Equation" r:id="rId8" imgW="825480" imgH="2412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4200" y="4468905"/>
                        <a:ext cx="1374775" cy="414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048" name="Object 8"/>
          <p:cNvGraphicFramePr>
            <a:graphicFrameLocks noChangeAspect="1"/>
          </p:cNvGraphicFramePr>
          <p:nvPr/>
        </p:nvGraphicFramePr>
        <p:xfrm>
          <a:off x="3544795" y="4782578"/>
          <a:ext cx="5264150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55" name="Equation" r:id="rId10" imgW="3162240" imgH="253800" progId="Equation.3">
                  <p:embed/>
                </p:oleObj>
              </mc:Choice>
              <mc:Fallback>
                <p:oleObj name="Equation" r:id="rId10" imgW="3162240" imgH="25380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4795" y="4782578"/>
                        <a:ext cx="5264150" cy="434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Left Brace 10"/>
          <p:cNvSpPr/>
          <p:nvPr/>
        </p:nvSpPr>
        <p:spPr>
          <a:xfrm>
            <a:off x="2819400" y="2563905"/>
            <a:ext cx="228600" cy="8382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aphicFrame>
        <p:nvGraphicFramePr>
          <p:cNvPr id="87049" name="Object 9"/>
          <p:cNvGraphicFramePr>
            <a:graphicFrameLocks noChangeAspect="1"/>
          </p:cNvGraphicFramePr>
          <p:nvPr/>
        </p:nvGraphicFramePr>
        <p:xfrm>
          <a:off x="5153117" y="1575827"/>
          <a:ext cx="1373187" cy="4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56" name="Equation" r:id="rId12" imgW="736560" imgH="241200" progId="Equation.3">
                  <p:embed/>
                </p:oleObj>
              </mc:Choice>
              <mc:Fallback>
                <p:oleObj name="Equation" r:id="rId12" imgW="736560" imgH="24120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3117" y="1575827"/>
                        <a:ext cx="1373187" cy="414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7620000" y="1219200"/>
          <a:ext cx="1066800" cy="768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57" name="Equation" r:id="rId14" imgW="634680" imgH="457200" progId="Equation.3">
                  <p:embed/>
                </p:oleObj>
              </mc:Choice>
              <mc:Fallback>
                <p:oleObj name="Equation" r:id="rId14" imgW="634680" imgH="45720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0" y="1219200"/>
                        <a:ext cx="1066800" cy="768096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051" name="Object 11"/>
          <p:cNvGraphicFramePr>
            <a:graphicFrameLocks noChangeAspect="1"/>
          </p:cNvGraphicFramePr>
          <p:nvPr/>
        </p:nvGraphicFramePr>
        <p:xfrm>
          <a:off x="4038600" y="5437095"/>
          <a:ext cx="2133600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58" name="Equation" r:id="rId16" imgW="1549080" imgH="431640" progId="Equation.3">
                  <p:embed/>
                </p:oleObj>
              </mc:Choice>
              <mc:Fallback>
                <p:oleObj name="Equation" r:id="rId16" imgW="1549080" imgH="43164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5437095"/>
                        <a:ext cx="2133600" cy="619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534400" cy="4937760"/>
          </a:xfrm>
        </p:spPr>
        <p:txBody>
          <a:bodyPr>
            <a:normAutofit/>
          </a:bodyPr>
          <a:lstStyle/>
          <a:p>
            <a:r>
              <a:rPr lang="en-US" dirty="0" smtClean="0"/>
              <a:t>Based on stationary sinusoidal models, speech analysis, modification, and synthesis systems have been built</a:t>
            </a:r>
          </a:p>
          <a:p>
            <a:pPr lvl="1"/>
            <a:r>
              <a:rPr lang="en-US" dirty="0" smtClean="0"/>
              <a:t>Sinusoidal Model, Harmonic + Noise Model, variants [4,5,6]</a:t>
            </a:r>
          </a:p>
          <a:p>
            <a:r>
              <a:rPr lang="en-US" dirty="0" smtClean="0"/>
              <a:t>Non-sinusoidal based models</a:t>
            </a:r>
          </a:p>
          <a:p>
            <a:pPr lvl="1"/>
            <a:r>
              <a:rPr lang="en-US" dirty="0" smtClean="0"/>
              <a:t>STRAIGHT [7], TD-PSOLA [8], Phase </a:t>
            </a:r>
            <a:r>
              <a:rPr lang="en-US" dirty="0" err="1" smtClean="0"/>
              <a:t>Vocoder</a:t>
            </a:r>
            <a:r>
              <a:rPr lang="en-US" dirty="0" smtClean="0"/>
              <a:t> [9], SVLN [10], variants [11,12,13]</a:t>
            </a:r>
          </a:p>
          <a:p>
            <a:r>
              <a:rPr lang="en-US" b="1" i="1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In this thesis, we propose analysis, modification, and synthesis system based on adaptive Sinusoidal Models</a:t>
            </a:r>
          </a:p>
          <a:p>
            <a:pPr lvl="1"/>
            <a:r>
              <a:rPr lang="en-US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Applications</a:t>
            </a:r>
          </a:p>
          <a:p>
            <a:pPr lvl="2"/>
            <a:r>
              <a:rPr lang="en-US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Audio Modeling – Musical Instrument Sounds</a:t>
            </a:r>
          </a:p>
          <a:p>
            <a:pPr lvl="2"/>
            <a:r>
              <a:rPr lang="en-US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Speech Classification – Emotion Recognition and Classification</a:t>
            </a:r>
            <a:endParaRPr lang="el-GR" b="1" i="1" dirty="0">
              <a:solidFill>
                <a:schemeClr val="tx1">
                  <a:lumMod val="65000"/>
                  <a:lumOff val="35000"/>
                </a:schemeClr>
              </a:solidFill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Speech Modifications based on </a:t>
            </a:r>
            <a:r>
              <a:rPr lang="en-US" dirty="0" err="1" smtClean="0"/>
              <a:t>eaQHM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Pitch Scaling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534400" cy="51054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Analysis part</a:t>
            </a:r>
          </a:p>
          <a:p>
            <a:pPr lvl="1"/>
            <a:r>
              <a:rPr lang="en-US" dirty="0" smtClean="0"/>
              <a:t>Parameters per analysis time instant: </a:t>
            </a:r>
          </a:p>
          <a:p>
            <a:r>
              <a:rPr lang="en-US" dirty="0" smtClean="0"/>
              <a:t>Pitch-scaling part</a:t>
            </a:r>
          </a:p>
          <a:p>
            <a:pPr lvl="1"/>
            <a:r>
              <a:rPr lang="en-US" dirty="0" smtClean="0"/>
              <a:t>Shift frequencies to new ones: </a:t>
            </a:r>
          </a:p>
          <a:p>
            <a:pPr lvl="1"/>
            <a:r>
              <a:rPr lang="en-US" dirty="0" smtClean="0"/>
              <a:t>Estimate and sample spectral envelope around analysis time instants: 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Force equal phase relationship between analysis and synthesis instants</a:t>
            </a:r>
          </a:p>
          <a:p>
            <a:pPr lvl="2"/>
            <a:r>
              <a:rPr lang="en-US" i="1" dirty="0" smtClean="0"/>
              <a:t>Phase variation in pitch scaling is equal to the variation due to time scaling</a:t>
            </a:r>
          </a:p>
          <a:p>
            <a:pPr lvl="2"/>
            <a:r>
              <a:rPr lang="en-US" i="1" dirty="0" smtClean="0"/>
              <a:t>Inst. phase at synthesis: </a:t>
            </a:r>
          </a:p>
          <a:p>
            <a:r>
              <a:rPr lang="en-US" dirty="0" smtClean="0"/>
              <a:t>Synthesis part</a:t>
            </a:r>
          </a:p>
          <a:p>
            <a:pPr lvl="1"/>
            <a:r>
              <a:rPr lang="en-US" dirty="0" smtClean="0"/>
              <a:t>Same as in plain synthesis: </a:t>
            </a:r>
          </a:p>
          <a:p>
            <a:pPr lvl="1"/>
            <a:r>
              <a:rPr lang="en-US" dirty="0" smtClean="0"/>
              <a:t>Shape invariance holds (up to a scaling factor)</a:t>
            </a:r>
          </a:p>
        </p:txBody>
      </p:sp>
      <p:graphicFrame>
        <p:nvGraphicFramePr>
          <p:cNvPr id="79877" name="Object 5"/>
          <p:cNvGraphicFramePr>
            <a:graphicFrameLocks noChangeAspect="1"/>
          </p:cNvGraphicFramePr>
          <p:nvPr/>
        </p:nvGraphicFramePr>
        <p:xfrm>
          <a:off x="4419600" y="2524125"/>
          <a:ext cx="1460500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77" name="Equation" r:id="rId4" imgW="927000" imgH="228600" progId="Equation.3">
                  <p:embed/>
                </p:oleObj>
              </mc:Choice>
              <mc:Fallback>
                <p:oleObj name="Equation" r:id="rId4" imgW="927000" imgH="2286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2524125"/>
                        <a:ext cx="1460500" cy="377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78" name="Object 6"/>
          <p:cNvGraphicFramePr>
            <a:graphicFrameLocks noChangeAspect="1"/>
          </p:cNvGraphicFramePr>
          <p:nvPr/>
        </p:nvGraphicFramePr>
        <p:xfrm>
          <a:off x="3260725" y="3227295"/>
          <a:ext cx="269875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78" name="Equation" r:id="rId6" imgW="1422360" imgH="241200" progId="Equation.3">
                  <p:embed/>
                </p:oleObj>
              </mc:Choice>
              <mc:Fallback>
                <p:oleObj name="Equation" r:id="rId6" imgW="1422360" imgH="2412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0725" y="3227295"/>
                        <a:ext cx="2698750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84" name="Object 12"/>
          <p:cNvGraphicFramePr>
            <a:graphicFrameLocks noChangeAspect="1"/>
          </p:cNvGraphicFramePr>
          <p:nvPr/>
        </p:nvGraphicFramePr>
        <p:xfrm>
          <a:off x="3976687" y="5087470"/>
          <a:ext cx="2119313" cy="6176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79" name="Equation" r:id="rId8" imgW="1498320" imgH="431640" progId="Equation.3">
                  <p:embed/>
                </p:oleObj>
              </mc:Choice>
              <mc:Fallback>
                <p:oleObj name="Equation" r:id="rId8" imgW="1498320" imgH="43164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6687" y="5087470"/>
                        <a:ext cx="2119313" cy="61763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074" name="Object 10"/>
          <p:cNvGraphicFramePr>
            <a:graphicFrameLocks noChangeAspect="1"/>
          </p:cNvGraphicFramePr>
          <p:nvPr/>
        </p:nvGraphicFramePr>
        <p:xfrm>
          <a:off x="5135095" y="1657073"/>
          <a:ext cx="1373188" cy="414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80" name="Equation" r:id="rId10" imgW="736560" imgH="241200" progId="Equation.3">
                  <p:embed/>
                </p:oleObj>
              </mc:Choice>
              <mc:Fallback>
                <p:oleObj name="Equation" r:id="rId10" imgW="736560" imgH="24120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5095" y="1657073"/>
                        <a:ext cx="1373188" cy="4143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075" name="Object 11"/>
          <p:cNvGraphicFramePr>
            <a:graphicFrameLocks noChangeAspect="1"/>
          </p:cNvGraphicFramePr>
          <p:nvPr/>
        </p:nvGraphicFramePr>
        <p:xfrm>
          <a:off x="3511550" y="4333875"/>
          <a:ext cx="5391150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81" name="Equation" r:id="rId12" imgW="3238200" imgH="253800" progId="Equation.3">
                  <p:embed/>
                </p:oleObj>
              </mc:Choice>
              <mc:Fallback>
                <p:oleObj name="Equation" r:id="rId12" imgW="3238200" imgH="25380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1550" y="4333875"/>
                        <a:ext cx="5391150" cy="434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076" name="Object 12"/>
          <p:cNvGraphicFramePr>
            <a:graphicFrameLocks noChangeAspect="1"/>
          </p:cNvGraphicFramePr>
          <p:nvPr/>
        </p:nvGraphicFramePr>
        <p:xfrm>
          <a:off x="7620000" y="1219200"/>
          <a:ext cx="1066800" cy="76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82" name="Equation" r:id="rId14" imgW="634680" imgH="457200" progId="Equation.3">
                  <p:embed/>
                </p:oleObj>
              </mc:Choice>
              <mc:Fallback>
                <p:oleObj name="Equation" r:id="rId14" imgW="634680" imgH="45720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0" y="1219200"/>
                        <a:ext cx="1066800" cy="7683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Evaluations</a:t>
            </a:r>
            <a:endParaRPr lang="el-GR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Time scaling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Pitch scaling</a:t>
            </a:r>
            <a:endParaRPr lang="el-GR" dirty="0"/>
          </a:p>
        </p:txBody>
      </p:sp>
      <p:graphicFrame>
        <p:nvGraphicFramePr>
          <p:cNvPr id="7" name="Content Placeholder 3"/>
          <p:cNvGraphicFramePr>
            <a:graphicFrameLocks/>
          </p:cNvGraphicFramePr>
          <p:nvPr/>
        </p:nvGraphicFramePr>
        <p:xfrm>
          <a:off x="457200" y="1869440"/>
          <a:ext cx="82296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1371600"/>
                <a:gridCol w="1295400"/>
                <a:gridCol w="1600200"/>
                <a:gridCol w="1371600"/>
                <a:gridCol w="13716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Original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WSOLA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HNM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STRAIGHT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aHM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eaQHM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295400" y="4114800"/>
          <a:ext cx="65532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0640"/>
                <a:gridCol w="1127760"/>
                <a:gridCol w="1493520"/>
                <a:gridCol w="1310640"/>
                <a:gridCol w="131064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Original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HNM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STRAIGHT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aHM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eaQHM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arctic_bdl1.snd_norm-wsola0.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1752600" y="2286000"/>
            <a:ext cx="304800" cy="304800"/>
          </a:xfrm>
          <a:prstGeom prst="rect">
            <a:avLst/>
          </a:prstGeom>
        </p:spPr>
      </p:pic>
      <p:pic>
        <p:nvPicPr>
          <p:cNvPr id="13" name="arctic_bdl1.snd_norm-wsola1.5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2235678" y="2286000"/>
            <a:ext cx="304800" cy="304800"/>
          </a:xfrm>
          <a:prstGeom prst="rect">
            <a:avLst/>
          </a:prstGeom>
        </p:spPr>
      </p:pic>
      <p:pic>
        <p:nvPicPr>
          <p:cNvPr id="14" name="arctic_bdl1.snd_norm-wsola2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2743200" y="2286000"/>
            <a:ext cx="304800" cy="304800"/>
          </a:xfrm>
          <a:prstGeom prst="rect">
            <a:avLst/>
          </a:prstGeom>
        </p:spPr>
      </p:pic>
      <p:pic>
        <p:nvPicPr>
          <p:cNvPr id="15" name="arctic_bdl1.snd_norm-HNM-synth-t08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3124200" y="2286000"/>
            <a:ext cx="304800" cy="304800"/>
          </a:xfrm>
          <a:prstGeom prst="rect">
            <a:avLst/>
          </a:prstGeom>
        </p:spPr>
      </p:pic>
      <p:pic>
        <p:nvPicPr>
          <p:cNvPr id="16" name="arctic_bdl1.snd_norm-HNM-synth-t15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3590026" y="2286000"/>
            <a:ext cx="304800" cy="304800"/>
          </a:xfrm>
          <a:prstGeom prst="rect">
            <a:avLst/>
          </a:prstGeom>
        </p:spPr>
      </p:pic>
      <p:pic>
        <p:nvPicPr>
          <p:cNvPr id="17" name="arctic_bdl1.snd_norm-HNM-synth-t2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4038600" y="2286000"/>
            <a:ext cx="304800" cy="304800"/>
          </a:xfrm>
          <a:prstGeom prst="rect">
            <a:avLst/>
          </a:prstGeom>
        </p:spPr>
      </p:pic>
      <p:pic>
        <p:nvPicPr>
          <p:cNvPr id="18" name="arctic_bdl1.snd_norm_ts0.8_STRAIGHT.wav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4419600" y="2286000"/>
            <a:ext cx="304800" cy="304800"/>
          </a:xfrm>
          <a:prstGeom prst="rect">
            <a:avLst/>
          </a:prstGeom>
        </p:spPr>
      </p:pic>
      <p:pic>
        <p:nvPicPr>
          <p:cNvPr id="19" name="arctic_bdl1.snd_norm_ts1.5_STRAIGHT.wav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5029200" y="2286000"/>
            <a:ext cx="304800" cy="304800"/>
          </a:xfrm>
          <a:prstGeom prst="rect">
            <a:avLst/>
          </a:prstGeom>
        </p:spPr>
      </p:pic>
      <p:pic>
        <p:nvPicPr>
          <p:cNvPr id="20" name="arctic_bdl1.snd_norm_ts2_STRAIGHT.wav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5638800" y="2286000"/>
            <a:ext cx="304800" cy="304800"/>
          </a:xfrm>
          <a:prstGeom prst="rect">
            <a:avLst/>
          </a:prstGeom>
        </p:spPr>
      </p:pic>
      <p:pic>
        <p:nvPicPr>
          <p:cNvPr id="21" name="arctic_bdl1.snd_norm.aHM-air_sc0.8.wav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6019800" y="2286000"/>
            <a:ext cx="304800" cy="304800"/>
          </a:xfrm>
          <a:prstGeom prst="rect">
            <a:avLst/>
          </a:prstGeom>
        </p:spPr>
      </p:pic>
      <p:pic>
        <p:nvPicPr>
          <p:cNvPr id="22" name="arctic_bdl1.snd_norm.aHM-air_sc1.5.wav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6502878" y="2286000"/>
            <a:ext cx="304800" cy="304800"/>
          </a:xfrm>
          <a:prstGeom prst="rect">
            <a:avLst/>
          </a:prstGeom>
        </p:spPr>
      </p:pic>
      <p:pic>
        <p:nvPicPr>
          <p:cNvPr id="23" name="arctic_bdl1.snd_norm.aHM-air_sc2.wav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7010400" y="2286000"/>
            <a:ext cx="304800" cy="304800"/>
          </a:xfrm>
          <a:prstGeom prst="rect">
            <a:avLst/>
          </a:prstGeom>
        </p:spPr>
      </p:pic>
      <p:pic>
        <p:nvPicPr>
          <p:cNvPr id="24" name="arctic_bdl1.snd_norm_eaQHM_ts08.wav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7391400" y="2286000"/>
            <a:ext cx="304800" cy="304800"/>
          </a:xfrm>
          <a:prstGeom prst="rect">
            <a:avLst/>
          </a:prstGeom>
        </p:spPr>
      </p:pic>
      <p:pic>
        <p:nvPicPr>
          <p:cNvPr id="25" name="arctic_bdl1.snd_norm_eaQHM_ts15.wav">
            <a:hlinkClick r:id="" action="ppaction://media"/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7890296" y="2286000"/>
            <a:ext cx="304800" cy="304800"/>
          </a:xfrm>
          <a:prstGeom prst="rect">
            <a:avLst/>
          </a:prstGeom>
        </p:spPr>
      </p:pic>
      <p:pic>
        <p:nvPicPr>
          <p:cNvPr id="26" name="arctic_bdl1.snd_norm_eaQHM_ts2.wav">
            <a:hlinkClick r:id="" action="ppaction://media"/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8382000" y="2286000"/>
            <a:ext cx="304800" cy="304800"/>
          </a:xfrm>
          <a:prstGeom prst="rect">
            <a:avLst/>
          </a:prstGeom>
        </p:spPr>
      </p:pic>
      <p:pic>
        <p:nvPicPr>
          <p:cNvPr id="27" name="arctic_bdl1_snd_norm.wav">
            <a:hlinkClick r:id="" action="ppaction://media"/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990600" y="2286000"/>
            <a:ext cx="304800" cy="304800"/>
          </a:xfrm>
          <a:prstGeom prst="rect">
            <a:avLst/>
          </a:prstGeom>
        </p:spPr>
      </p:pic>
      <p:pic>
        <p:nvPicPr>
          <p:cNvPr id="28" name="XavierReference1_2_snd_norm.wav">
            <a:hlinkClick r:id="" action="ppaction://media"/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990600" y="2667000"/>
            <a:ext cx="304800" cy="304800"/>
          </a:xfrm>
          <a:prstGeom prst="rect">
            <a:avLst/>
          </a:prstGeom>
        </p:spPr>
      </p:pic>
      <p:pic>
        <p:nvPicPr>
          <p:cNvPr id="29" name="Kostas268_snd_norm.wav">
            <a:hlinkClick r:id="" action="ppaction://media"/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990600" y="3048000"/>
            <a:ext cx="304800" cy="304800"/>
          </a:xfrm>
          <a:prstGeom prst="rect">
            <a:avLst/>
          </a:prstGeom>
        </p:spPr>
      </p:pic>
      <p:pic>
        <p:nvPicPr>
          <p:cNvPr id="30" name="XavierReference1.2.snd_norm-wsola0.8.wav">
            <a:hlinkClick r:id="" action="ppaction://media"/>
          </p:cNvPr>
          <p:cNvPicPr>
            <a:picLocks noChangeAspect="1"/>
          </p:cNvPicPr>
          <p:nvPr>
            <a:audioFile r:link="rId38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1752600" y="2667000"/>
            <a:ext cx="304800" cy="304800"/>
          </a:xfrm>
          <a:prstGeom prst="rect">
            <a:avLst/>
          </a:prstGeom>
        </p:spPr>
      </p:pic>
      <p:pic>
        <p:nvPicPr>
          <p:cNvPr id="31" name="XavierReference1.2.snd_norm-wsola1.5.wav">
            <a:hlinkClick r:id="" action="ppaction://media"/>
          </p:cNvPr>
          <p:cNvPicPr>
            <a:picLocks noChangeAspect="1"/>
          </p:cNvPicPr>
          <p:nvPr>
            <a:audioFile r:link="rId40"/>
            <p:extLst>
              <p:ext uri="{DAA4B4D4-6D71-4841-9C94-3DE7FCFB9230}">
                <p14:media xmlns:p14="http://schemas.microsoft.com/office/powerpoint/2010/main" r:embed="rId39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2235678" y="2667000"/>
            <a:ext cx="304800" cy="304800"/>
          </a:xfrm>
          <a:prstGeom prst="rect">
            <a:avLst/>
          </a:prstGeom>
        </p:spPr>
      </p:pic>
      <p:pic>
        <p:nvPicPr>
          <p:cNvPr id="32" name="XavierReference1.2.snd_norm-wsola2.wav">
            <a:hlinkClick r:id="" action="ppaction://media"/>
          </p:cNvPr>
          <p:cNvPicPr>
            <a:picLocks noChangeAspect="1"/>
          </p:cNvPicPr>
          <p:nvPr>
            <a:audioFile r:link="rId42"/>
            <p:extLst>
              <p:ext uri="{DAA4B4D4-6D71-4841-9C94-3DE7FCFB9230}">
                <p14:media xmlns:p14="http://schemas.microsoft.com/office/powerpoint/2010/main" r:embed="rId41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2743200" y="2667000"/>
            <a:ext cx="304800" cy="304800"/>
          </a:xfrm>
          <a:prstGeom prst="rect">
            <a:avLst/>
          </a:prstGeom>
        </p:spPr>
      </p:pic>
      <p:pic>
        <p:nvPicPr>
          <p:cNvPr id="33" name="XavierReference1.2.snd_norm-HNM-synth-t08.wav">
            <a:hlinkClick r:id="" action="ppaction://media"/>
          </p:cNvPr>
          <p:cNvPicPr>
            <a:picLocks noChangeAspect="1"/>
          </p:cNvPicPr>
          <p:nvPr>
            <a:audioFile r:link="rId44"/>
            <p:extLst>
              <p:ext uri="{DAA4B4D4-6D71-4841-9C94-3DE7FCFB9230}">
                <p14:media xmlns:p14="http://schemas.microsoft.com/office/powerpoint/2010/main" r:embed="rId43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3124200" y="2667000"/>
            <a:ext cx="304800" cy="304800"/>
          </a:xfrm>
          <a:prstGeom prst="rect">
            <a:avLst/>
          </a:prstGeom>
        </p:spPr>
      </p:pic>
      <p:pic>
        <p:nvPicPr>
          <p:cNvPr id="34" name="XavierReference1.2.snd_norm-HNM-synth-t15.wav">
            <a:hlinkClick r:id="" action="ppaction://media"/>
          </p:cNvPr>
          <p:cNvPicPr>
            <a:picLocks noChangeAspect="1"/>
          </p:cNvPicPr>
          <p:nvPr>
            <a:audioFile r:link="rId46"/>
            <p:extLst>
              <p:ext uri="{DAA4B4D4-6D71-4841-9C94-3DE7FCFB9230}">
                <p14:media xmlns:p14="http://schemas.microsoft.com/office/powerpoint/2010/main" r:embed="rId45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3581400" y="2667000"/>
            <a:ext cx="304800" cy="304800"/>
          </a:xfrm>
          <a:prstGeom prst="rect">
            <a:avLst/>
          </a:prstGeom>
        </p:spPr>
      </p:pic>
      <p:pic>
        <p:nvPicPr>
          <p:cNvPr id="35" name="XavierReference1.2.snd_norm-wsola2.wav">
            <a:hlinkClick r:id="" action="ppaction://media"/>
          </p:cNvPr>
          <p:cNvPicPr>
            <a:picLocks noChangeAspect="1"/>
          </p:cNvPicPr>
          <p:nvPr>
            <a:audioFile r:link="rId42"/>
            <p:extLst>
              <p:ext uri="{DAA4B4D4-6D71-4841-9C94-3DE7FCFB9230}">
                <p14:media xmlns:p14="http://schemas.microsoft.com/office/powerpoint/2010/main" r:embed="rId41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4038600" y="2667000"/>
            <a:ext cx="304800" cy="304800"/>
          </a:xfrm>
          <a:prstGeom prst="rect">
            <a:avLst/>
          </a:prstGeom>
        </p:spPr>
      </p:pic>
      <p:pic>
        <p:nvPicPr>
          <p:cNvPr id="36" name="XavierReference1.2.snd_norm_ts0.8_STRAIGHT.wav">
            <a:hlinkClick r:id="" action="ppaction://media"/>
          </p:cNvPr>
          <p:cNvPicPr>
            <a:picLocks noChangeAspect="1"/>
          </p:cNvPicPr>
          <p:nvPr>
            <a:audioFile r:link="rId48"/>
            <p:extLst>
              <p:ext uri="{DAA4B4D4-6D71-4841-9C94-3DE7FCFB9230}">
                <p14:media xmlns:p14="http://schemas.microsoft.com/office/powerpoint/2010/main" r:embed="rId47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4419600" y="2667000"/>
            <a:ext cx="304800" cy="304800"/>
          </a:xfrm>
          <a:prstGeom prst="rect">
            <a:avLst/>
          </a:prstGeom>
        </p:spPr>
      </p:pic>
      <p:pic>
        <p:nvPicPr>
          <p:cNvPr id="37" name="XavierReference1.2.snd_norm_ts1.5_STRAIGHT.wav">
            <a:hlinkClick r:id="" action="ppaction://media"/>
          </p:cNvPr>
          <p:cNvPicPr>
            <a:picLocks noChangeAspect="1"/>
          </p:cNvPicPr>
          <p:nvPr>
            <a:audioFile r:link="rId50"/>
            <p:extLst>
              <p:ext uri="{DAA4B4D4-6D71-4841-9C94-3DE7FCFB9230}">
                <p14:media xmlns:p14="http://schemas.microsoft.com/office/powerpoint/2010/main" r:embed="rId49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5029200" y="2667000"/>
            <a:ext cx="304800" cy="304800"/>
          </a:xfrm>
          <a:prstGeom prst="rect">
            <a:avLst/>
          </a:prstGeom>
        </p:spPr>
      </p:pic>
      <p:pic>
        <p:nvPicPr>
          <p:cNvPr id="38" name="XavierReference1.2.snd_norm_ts2_STRAIGHT.wav">
            <a:hlinkClick r:id="" action="ppaction://media"/>
          </p:cNvPr>
          <p:cNvPicPr>
            <a:picLocks noChangeAspect="1"/>
          </p:cNvPicPr>
          <p:nvPr>
            <a:audioFile r:link="rId52"/>
            <p:extLst>
              <p:ext uri="{DAA4B4D4-6D71-4841-9C94-3DE7FCFB9230}">
                <p14:media xmlns:p14="http://schemas.microsoft.com/office/powerpoint/2010/main" r:embed="rId51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5638800" y="2667000"/>
            <a:ext cx="304800" cy="304800"/>
          </a:xfrm>
          <a:prstGeom prst="rect">
            <a:avLst/>
          </a:prstGeom>
        </p:spPr>
      </p:pic>
      <p:pic>
        <p:nvPicPr>
          <p:cNvPr id="39" name="XavierReference1.2.snd_norm.ahm-air_sc0.8.wav">
            <a:hlinkClick r:id="" action="ppaction://media"/>
          </p:cNvPr>
          <p:cNvPicPr>
            <a:picLocks noChangeAspect="1"/>
          </p:cNvPicPr>
          <p:nvPr>
            <a:audioFile r:link="rId54"/>
            <p:extLst>
              <p:ext uri="{DAA4B4D4-6D71-4841-9C94-3DE7FCFB9230}">
                <p14:media xmlns:p14="http://schemas.microsoft.com/office/powerpoint/2010/main" r:embed="rId53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6019800" y="2667000"/>
            <a:ext cx="304800" cy="304800"/>
          </a:xfrm>
          <a:prstGeom prst="rect">
            <a:avLst/>
          </a:prstGeom>
        </p:spPr>
      </p:pic>
      <p:pic>
        <p:nvPicPr>
          <p:cNvPr id="40" name="XavierReference1.2.snd_norm.ahm-air_sc1.5.wav">
            <a:hlinkClick r:id="" action="ppaction://media"/>
          </p:cNvPr>
          <p:cNvPicPr>
            <a:picLocks noChangeAspect="1"/>
          </p:cNvPicPr>
          <p:nvPr>
            <a:audioFile r:link="rId56"/>
            <p:extLst>
              <p:ext uri="{DAA4B4D4-6D71-4841-9C94-3DE7FCFB9230}">
                <p14:media xmlns:p14="http://schemas.microsoft.com/office/powerpoint/2010/main" r:embed="rId55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6494252" y="2667000"/>
            <a:ext cx="304800" cy="304800"/>
          </a:xfrm>
          <a:prstGeom prst="rect">
            <a:avLst/>
          </a:prstGeom>
        </p:spPr>
      </p:pic>
      <p:pic>
        <p:nvPicPr>
          <p:cNvPr id="41" name="XavierReference1.2.snd_norm.ahm-air_sc2.wav">
            <a:hlinkClick r:id="" action="ppaction://media"/>
          </p:cNvPr>
          <p:cNvPicPr>
            <a:picLocks noChangeAspect="1"/>
          </p:cNvPicPr>
          <p:nvPr>
            <a:audioFile r:link="rId58"/>
            <p:extLst>
              <p:ext uri="{DAA4B4D4-6D71-4841-9C94-3DE7FCFB9230}">
                <p14:media xmlns:p14="http://schemas.microsoft.com/office/powerpoint/2010/main" r:embed="rId57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7010400" y="2667000"/>
            <a:ext cx="304800" cy="304800"/>
          </a:xfrm>
          <a:prstGeom prst="rect">
            <a:avLst/>
          </a:prstGeom>
        </p:spPr>
      </p:pic>
      <p:pic>
        <p:nvPicPr>
          <p:cNvPr id="42" name="XavierReference1.2.snd_norm_eaQHM_ts08.wav">
            <a:hlinkClick r:id="" action="ppaction://media"/>
          </p:cNvPr>
          <p:cNvPicPr>
            <a:picLocks noChangeAspect="1"/>
          </p:cNvPicPr>
          <p:nvPr>
            <a:audioFile r:link="rId60"/>
            <p:extLst>
              <p:ext uri="{DAA4B4D4-6D71-4841-9C94-3DE7FCFB9230}">
                <p14:media xmlns:p14="http://schemas.microsoft.com/office/powerpoint/2010/main" r:embed="rId59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7391400" y="2667000"/>
            <a:ext cx="304800" cy="304800"/>
          </a:xfrm>
          <a:prstGeom prst="rect">
            <a:avLst/>
          </a:prstGeom>
        </p:spPr>
      </p:pic>
      <p:pic>
        <p:nvPicPr>
          <p:cNvPr id="43" name="XavierReference1.2.snd_norm_eaQHM_ts08.wav">
            <a:hlinkClick r:id="" action="ppaction://media"/>
          </p:cNvPr>
          <p:cNvPicPr>
            <a:picLocks noChangeAspect="1"/>
          </p:cNvPicPr>
          <p:nvPr>
            <a:audioFile r:link="rId60"/>
            <p:extLst>
              <p:ext uri="{DAA4B4D4-6D71-4841-9C94-3DE7FCFB9230}">
                <p14:media xmlns:p14="http://schemas.microsoft.com/office/powerpoint/2010/main" r:embed="rId59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7883104" y="2667000"/>
            <a:ext cx="304800" cy="304800"/>
          </a:xfrm>
          <a:prstGeom prst="rect">
            <a:avLst/>
          </a:prstGeom>
        </p:spPr>
      </p:pic>
      <p:pic>
        <p:nvPicPr>
          <p:cNvPr id="44" name="XavierReference1.2.snd_norm_eaQHM_ts2.wav">
            <a:hlinkClick r:id="" action="ppaction://media"/>
          </p:cNvPr>
          <p:cNvPicPr>
            <a:picLocks noChangeAspect="1"/>
          </p:cNvPicPr>
          <p:nvPr>
            <a:audioFile r:link="rId62"/>
            <p:extLst>
              <p:ext uri="{DAA4B4D4-6D71-4841-9C94-3DE7FCFB9230}">
                <p14:media xmlns:p14="http://schemas.microsoft.com/office/powerpoint/2010/main" r:embed="rId61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8382000" y="2667000"/>
            <a:ext cx="304800" cy="304800"/>
          </a:xfrm>
          <a:prstGeom prst="rect">
            <a:avLst/>
          </a:prstGeom>
        </p:spPr>
      </p:pic>
      <p:pic>
        <p:nvPicPr>
          <p:cNvPr id="45" name="Kostas268.snd_norm-wsola0.8.wav">
            <a:hlinkClick r:id="" action="ppaction://media"/>
          </p:cNvPr>
          <p:cNvPicPr>
            <a:picLocks noChangeAspect="1"/>
          </p:cNvPicPr>
          <p:nvPr>
            <a:audioFile r:link="rId64"/>
            <p:extLst>
              <p:ext uri="{DAA4B4D4-6D71-4841-9C94-3DE7FCFB9230}">
                <p14:media xmlns:p14="http://schemas.microsoft.com/office/powerpoint/2010/main" r:embed="rId63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1752600" y="3048000"/>
            <a:ext cx="304800" cy="304800"/>
          </a:xfrm>
          <a:prstGeom prst="rect">
            <a:avLst/>
          </a:prstGeom>
        </p:spPr>
      </p:pic>
      <p:pic>
        <p:nvPicPr>
          <p:cNvPr id="46" name="Kostas268.snd_norm-wsola1.5.wav">
            <a:hlinkClick r:id="" action="ppaction://media"/>
          </p:cNvPr>
          <p:cNvPicPr>
            <a:picLocks noChangeAspect="1"/>
          </p:cNvPicPr>
          <p:nvPr>
            <a:audioFile r:link="rId66"/>
            <p:extLst>
              <p:ext uri="{DAA4B4D4-6D71-4841-9C94-3DE7FCFB9230}">
                <p14:media xmlns:p14="http://schemas.microsoft.com/office/powerpoint/2010/main" r:embed="rId65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2251496" y="3048000"/>
            <a:ext cx="304800" cy="304800"/>
          </a:xfrm>
          <a:prstGeom prst="rect">
            <a:avLst/>
          </a:prstGeom>
        </p:spPr>
      </p:pic>
      <p:pic>
        <p:nvPicPr>
          <p:cNvPr id="47" name="Kostas268.snd_norm-wsola2.wav">
            <a:hlinkClick r:id="" action="ppaction://media"/>
          </p:cNvPr>
          <p:cNvPicPr>
            <a:picLocks noChangeAspect="1"/>
          </p:cNvPicPr>
          <p:nvPr>
            <a:audioFile r:link="rId68"/>
            <p:extLst>
              <p:ext uri="{DAA4B4D4-6D71-4841-9C94-3DE7FCFB9230}">
                <p14:media xmlns:p14="http://schemas.microsoft.com/office/powerpoint/2010/main" r:embed="rId67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2743200" y="3048000"/>
            <a:ext cx="304800" cy="304800"/>
          </a:xfrm>
          <a:prstGeom prst="rect">
            <a:avLst/>
          </a:prstGeom>
        </p:spPr>
      </p:pic>
      <p:pic>
        <p:nvPicPr>
          <p:cNvPr id="48" name="Kostas268.snd_norm-HNM-synth-t08.wav">
            <a:hlinkClick r:id="" action="ppaction://media"/>
          </p:cNvPr>
          <p:cNvPicPr>
            <a:picLocks noChangeAspect="1"/>
          </p:cNvPicPr>
          <p:nvPr>
            <a:audioFile r:link="rId70"/>
            <p:extLst>
              <p:ext uri="{DAA4B4D4-6D71-4841-9C94-3DE7FCFB9230}">
                <p14:media xmlns:p14="http://schemas.microsoft.com/office/powerpoint/2010/main" r:embed="rId69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3124200" y="3048000"/>
            <a:ext cx="304800" cy="304800"/>
          </a:xfrm>
          <a:prstGeom prst="rect">
            <a:avLst/>
          </a:prstGeom>
        </p:spPr>
      </p:pic>
      <p:pic>
        <p:nvPicPr>
          <p:cNvPr id="49" name="Kostas268.snd_norm-HNM-synth-t15.wav">
            <a:hlinkClick r:id="" action="ppaction://media"/>
          </p:cNvPr>
          <p:cNvPicPr>
            <a:picLocks noChangeAspect="1"/>
          </p:cNvPicPr>
          <p:nvPr>
            <a:audioFile r:link="rId72"/>
            <p:extLst>
              <p:ext uri="{DAA4B4D4-6D71-4841-9C94-3DE7FCFB9230}">
                <p14:media xmlns:p14="http://schemas.microsoft.com/office/powerpoint/2010/main" r:embed="rId71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3581400" y="3048000"/>
            <a:ext cx="304800" cy="304800"/>
          </a:xfrm>
          <a:prstGeom prst="rect">
            <a:avLst/>
          </a:prstGeom>
        </p:spPr>
      </p:pic>
      <p:pic>
        <p:nvPicPr>
          <p:cNvPr id="50" name="Kostas268.snd_norm-HNM-synth-t2.wav">
            <a:hlinkClick r:id="" action="ppaction://media"/>
          </p:cNvPr>
          <p:cNvPicPr>
            <a:picLocks noChangeAspect="1"/>
          </p:cNvPicPr>
          <p:nvPr>
            <a:audioFile r:link="rId74"/>
            <p:extLst>
              <p:ext uri="{DAA4B4D4-6D71-4841-9C94-3DE7FCFB9230}">
                <p14:media xmlns:p14="http://schemas.microsoft.com/office/powerpoint/2010/main" r:embed="rId73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4038600" y="3048000"/>
            <a:ext cx="304800" cy="304800"/>
          </a:xfrm>
          <a:prstGeom prst="rect">
            <a:avLst/>
          </a:prstGeom>
        </p:spPr>
      </p:pic>
      <p:pic>
        <p:nvPicPr>
          <p:cNvPr id="51" name="Kostas268.snd_norm_ts0.8_STRAIGHT.wav">
            <a:hlinkClick r:id="" action="ppaction://media"/>
          </p:cNvPr>
          <p:cNvPicPr>
            <a:picLocks noChangeAspect="1"/>
          </p:cNvPicPr>
          <p:nvPr>
            <a:audioFile r:link="rId76"/>
            <p:extLst>
              <p:ext uri="{DAA4B4D4-6D71-4841-9C94-3DE7FCFB9230}">
                <p14:media xmlns:p14="http://schemas.microsoft.com/office/powerpoint/2010/main" r:embed="rId75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4419600" y="3048000"/>
            <a:ext cx="304800" cy="304800"/>
          </a:xfrm>
          <a:prstGeom prst="rect">
            <a:avLst/>
          </a:prstGeom>
        </p:spPr>
      </p:pic>
      <p:pic>
        <p:nvPicPr>
          <p:cNvPr id="52" name="Kostas268.snd_norm_ts1.5_STRAIGHT.wav">
            <a:hlinkClick r:id="" action="ppaction://media"/>
          </p:cNvPr>
          <p:cNvPicPr>
            <a:picLocks noChangeAspect="1"/>
          </p:cNvPicPr>
          <p:nvPr>
            <a:audioFile r:link="rId78"/>
            <p:extLst>
              <p:ext uri="{DAA4B4D4-6D71-4841-9C94-3DE7FCFB9230}">
                <p14:media xmlns:p14="http://schemas.microsoft.com/office/powerpoint/2010/main" r:embed="rId77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5029200" y="3048000"/>
            <a:ext cx="304800" cy="304800"/>
          </a:xfrm>
          <a:prstGeom prst="rect">
            <a:avLst/>
          </a:prstGeom>
        </p:spPr>
      </p:pic>
      <p:pic>
        <p:nvPicPr>
          <p:cNvPr id="53" name="Kostas268.snd_norm_ts2_STRAIGHT.wav">
            <a:hlinkClick r:id="" action="ppaction://media"/>
          </p:cNvPr>
          <p:cNvPicPr>
            <a:picLocks noChangeAspect="1"/>
          </p:cNvPicPr>
          <p:nvPr>
            <a:audioFile r:link="rId80"/>
            <p:extLst>
              <p:ext uri="{DAA4B4D4-6D71-4841-9C94-3DE7FCFB9230}">
                <p14:media xmlns:p14="http://schemas.microsoft.com/office/powerpoint/2010/main" r:embed="rId79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5638800" y="3048000"/>
            <a:ext cx="304800" cy="304800"/>
          </a:xfrm>
          <a:prstGeom prst="rect">
            <a:avLst/>
          </a:prstGeom>
        </p:spPr>
      </p:pic>
      <p:pic>
        <p:nvPicPr>
          <p:cNvPr id="54" name="Kostas268.snd_norm.ahm-air_sc0.8.wav">
            <a:hlinkClick r:id="" action="ppaction://media"/>
          </p:cNvPr>
          <p:cNvPicPr>
            <a:picLocks noChangeAspect="1"/>
          </p:cNvPicPr>
          <p:nvPr>
            <a:audioFile r:link="rId82"/>
            <p:extLst>
              <p:ext uri="{DAA4B4D4-6D71-4841-9C94-3DE7FCFB9230}">
                <p14:media xmlns:p14="http://schemas.microsoft.com/office/powerpoint/2010/main" r:embed="rId81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6019800" y="3048000"/>
            <a:ext cx="304800" cy="304800"/>
          </a:xfrm>
          <a:prstGeom prst="rect">
            <a:avLst/>
          </a:prstGeom>
        </p:spPr>
      </p:pic>
      <p:pic>
        <p:nvPicPr>
          <p:cNvPr id="55" name="Kostas268.snd_norm.ahm-air_sc1.5.wav">
            <a:hlinkClick r:id="" action="ppaction://media"/>
          </p:cNvPr>
          <p:cNvPicPr>
            <a:picLocks noChangeAspect="1"/>
          </p:cNvPicPr>
          <p:nvPr>
            <a:audioFile r:link="rId84"/>
            <p:extLst>
              <p:ext uri="{DAA4B4D4-6D71-4841-9C94-3DE7FCFB9230}">
                <p14:media xmlns:p14="http://schemas.microsoft.com/office/powerpoint/2010/main" r:embed="rId83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6477000" y="3048000"/>
            <a:ext cx="304800" cy="304800"/>
          </a:xfrm>
          <a:prstGeom prst="rect">
            <a:avLst/>
          </a:prstGeom>
        </p:spPr>
      </p:pic>
      <p:pic>
        <p:nvPicPr>
          <p:cNvPr id="56" name="Kostas268.snd_norm.ahm-air_sc2.wav">
            <a:hlinkClick r:id="" action="ppaction://media"/>
          </p:cNvPr>
          <p:cNvPicPr>
            <a:picLocks noChangeAspect="1"/>
          </p:cNvPicPr>
          <p:nvPr>
            <a:audioFile r:link="rId86"/>
            <p:extLst>
              <p:ext uri="{DAA4B4D4-6D71-4841-9C94-3DE7FCFB9230}">
                <p14:media xmlns:p14="http://schemas.microsoft.com/office/powerpoint/2010/main" r:embed="rId85"/>
              </p:ext>
            </p:extLst>
          </p:nvPr>
        </p:nvPicPr>
        <p:blipFill>
          <a:blip r:embed="rId172" cstate="print"/>
          <a:stretch>
            <a:fillRect/>
          </a:stretch>
        </p:blipFill>
        <p:spPr>
          <a:xfrm>
            <a:off x="7010400" y="3048000"/>
            <a:ext cx="304800" cy="304800"/>
          </a:xfrm>
          <a:prstGeom prst="rect">
            <a:avLst/>
          </a:prstGeom>
        </p:spPr>
      </p:pic>
      <p:pic>
        <p:nvPicPr>
          <p:cNvPr id="57" name="Kostas268.snd_norm_eaQHM_ts08.wav">
            <a:hlinkClick r:id="" action="ppaction://media"/>
          </p:cNvPr>
          <p:cNvPicPr>
            <a:picLocks noChangeAspect="1"/>
          </p:cNvPicPr>
          <p:nvPr>
            <a:audioFile r:link="rId88"/>
            <p:extLst>
              <p:ext uri="{DAA4B4D4-6D71-4841-9C94-3DE7FCFB9230}">
                <p14:media xmlns:p14="http://schemas.microsoft.com/office/powerpoint/2010/main" r:embed="rId87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7391400" y="3048000"/>
            <a:ext cx="304800" cy="304800"/>
          </a:xfrm>
          <a:prstGeom prst="rect">
            <a:avLst/>
          </a:prstGeom>
        </p:spPr>
      </p:pic>
      <p:pic>
        <p:nvPicPr>
          <p:cNvPr id="58" name="Kostas268.snd_norm_eaQHM_ts15.wav">
            <a:hlinkClick r:id="" action="ppaction://media"/>
          </p:cNvPr>
          <p:cNvPicPr>
            <a:picLocks noChangeAspect="1"/>
          </p:cNvPicPr>
          <p:nvPr>
            <a:audioFile r:link="rId90"/>
            <p:extLst>
              <p:ext uri="{DAA4B4D4-6D71-4841-9C94-3DE7FCFB9230}">
                <p14:media xmlns:p14="http://schemas.microsoft.com/office/powerpoint/2010/main" r:embed="rId89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7865852" y="3048000"/>
            <a:ext cx="304800" cy="304800"/>
          </a:xfrm>
          <a:prstGeom prst="rect">
            <a:avLst/>
          </a:prstGeom>
        </p:spPr>
      </p:pic>
      <p:pic>
        <p:nvPicPr>
          <p:cNvPr id="59" name="Kostas268.snd_norm_eaQHM_ts2.wav">
            <a:hlinkClick r:id="" action="ppaction://media"/>
          </p:cNvPr>
          <p:cNvPicPr>
            <a:picLocks noChangeAspect="1"/>
          </p:cNvPicPr>
          <p:nvPr>
            <a:audioFile r:link="rId92"/>
            <p:extLst>
              <p:ext uri="{DAA4B4D4-6D71-4841-9C94-3DE7FCFB9230}">
                <p14:media xmlns:p14="http://schemas.microsoft.com/office/powerpoint/2010/main" r:embed="rId91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8382000" y="3048000"/>
            <a:ext cx="304800" cy="304800"/>
          </a:xfrm>
          <a:prstGeom prst="rect">
            <a:avLst/>
          </a:prstGeom>
        </p:spPr>
      </p:pic>
      <p:pic>
        <p:nvPicPr>
          <p:cNvPr id="60" name="0011.eng.arctic_bdl1.snd_norm.snd-16khz.wav">
            <a:hlinkClick r:id="" action="ppaction://media"/>
          </p:cNvPr>
          <p:cNvPicPr>
            <a:picLocks noChangeAspect="1"/>
          </p:cNvPicPr>
          <p:nvPr>
            <a:audioFile r:link="rId94"/>
            <p:extLst>
              <p:ext uri="{DAA4B4D4-6D71-4841-9C94-3DE7FCFB9230}">
                <p14:media xmlns:p14="http://schemas.microsoft.com/office/powerpoint/2010/main" r:embed="rId93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1905000" y="4530304"/>
            <a:ext cx="304800" cy="304800"/>
          </a:xfrm>
          <a:prstGeom prst="rect">
            <a:avLst/>
          </a:prstGeom>
        </p:spPr>
      </p:pic>
      <p:pic>
        <p:nvPicPr>
          <p:cNvPr id="61" name="0051.fra.XavierReference1.2.snd_norm.snd-16khz.wav">
            <a:hlinkClick r:id="" action="ppaction://media"/>
          </p:cNvPr>
          <p:cNvPicPr>
            <a:picLocks noChangeAspect="1"/>
          </p:cNvPicPr>
          <p:nvPr>
            <a:audioFile r:link="rId96"/>
            <p:extLst>
              <p:ext uri="{DAA4B4D4-6D71-4841-9C94-3DE7FCFB9230}">
                <p14:media xmlns:p14="http://schemas.microsoft.com/office/powerpoint/2010/main" r:embed="rId95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1905000" y="4894052"/>
            <a:ext cx="304800" cy="304800"/>
          </a:xfrm>
          <a:prstGeom prst="rect">
            <a:avLst/>
          </a:prstGeom>
        </p:spPr>
      </p:pic>
      <p:pic>
        <p:nvPicPr>
          <p:cNvPr id="62" name="0061.ell.Kostas268.snd_norm.snd-16khz.wav">
            <a:hlinkClick r:id="" action="ppaction://media"/>
          </p:cNvPr>
          <p:cNvPicPr>
            <a:picLocks noChangeAspect="1"/>
          </p:cNvPicPr>
          <p:nvPr>
            <a:audioFile r:link="rId98"/>
            <p:extLst>
              <p:ext uri="{DAA4B4D4-6D71-4841-9C94-3DE7FCFB9230}">
                <p14:media xmlns:p14="http://schemas.microsoft.com/office/powerpoint/2010/main" r:embed="rId97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1905000" y="5257800"/>
            <a:ext cx="304800" cy="304800"/>
          </a:xfrm>
          <a:prstGeom prst="rect">
            <a:avLst/>
          </a:prstGeom>
        </p:spPr>
      </p:pic>
      <p:pic>
        <p:nvPicPr>
          <p:cNvPr id="63" name="0011.eng.arctic_bdl1.snd_norm.snd-16khz-HNM-synth-p08.wav">
            <a:hlinkClick r:id="" action="ppaction://media"/>
          </p:cNvPr>
          <p:cNvPicPr>
            <a:picLocks noChangeAspect="1"/>
          </p:cNvPicPr>
          <p:nvPr>
            <a:audioFile r:link="rId100"/>
            <p:extLst>
              <p:ext uri="{DAA4B4D4-6D71-4841-9C94-3DE7FCFB9230}">
                <p14:media xmlns:p14="http://schemas.microsoft.com/office/powerpoint/2010/main" r:embed="rId99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2667000" y="4546122"/>
            <a:ext cx="304800" cy="304800"/>
          </a:xfrm>
          <a:prstGeom prst="rect">
            <a:avLst/>
          </a:prstGeom>
        </p:spPr>
      </p:pic>
      <p:pic>
        <p:nvPicPr>
          <p:cNvPr id="64" name="0011.eng.arctic_bdl1.snd_norm.snd-16khz-HNM-synth-p15.wav">
            <a:hlinkClick r:id="" action="ppaction://media"/>
          </p:cNvPr>
          <p:cNvPicPr>
            <a:picLocks noChangeAspect="1"/>
          </p:cNvPicPr>
          <p:nvPr>
            <a:audioFile r:link="rId102"/>
            <p:extLst>
              <p:ext uri="{DAA4B4D4-6D71-4841-9C94-3DE7FCFB9230}">
                <p14:media xmlns:p14="http://schemas.microsoft.com/office/powerpoint/2010/main" r:embed="rId101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3048000" y="4547556"/>
            <a:ext cx="304800" cy="304800"/>
          </a:xfrm>
          <a:prstGeom prst="rect">
            <a:avLst/>
          </a:prstGeom>
        </p:spPr>
      </p:pic>
      <p:pic>
        <p:nvPicPr>
          <p:cNvPr id="65" name="0011.eng.arctic_bdl1.snd_norm.snd-16khz-HNM-synth-p2.wav">
            <a:hlinkClick r:id="" action="ppaction://media"/>
          </p:cNvPr>
          <p:cNvPicPr>
            <a:picLocks noChangeAspect="1"/>
          </p:cNvPicPr>
          <p:nvPr>
            <a:audioFile r:link="rId104"/>
            <p:extLst>
              <p:ext uri="{DAA4B4D4-6D71-4841-9C94-3DE7FCFB9230}">
                <p14:media xmlns:p14="http://schemas.microsoft.com/office/powerpoint/2010/main" r:embed="rId103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3429000" y="4546122"/>
            <a:ext cx="304800" cy="304800"/>
          </a:xfrm>
          <a:prstGeom prst="rect">
            <a:avLst/>
          </a:prstGeom>
        </p:spPr>
      </p:pic>
      <p:pic>
        <p:nvPicPr>
          <p:cNvPr id="66" name="0011.eng.arctic_bdl1.snd_norm.snd-16khz_ps0.8_STRAIGHT.wav">
            <a:hlinkClick r:id="" action="ppaction://media"/>
          </p:cNvPr>
          <p:cNvPicPr>
            <a:picLocks noChangeAspect="1"/>
          </p:cNvPicPr>
          <p:nvPr>
            <a:audioFile r:link="rId106"/>
            <p:extLst>
              <p:ext uri="{DAA4B4D4-6D71-4841-9C94-3DE7FCFB9230}">
                <p14:media xmlns:p14="http://schemas.microsoft.com/office/powerpoint/2010/main" r:embed="rId105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3810000" y="4538930"/>
            <a:ext cx="304800" cy="304800"/>
          </a:xfrm>
          <a:prstGeom prst="rect">
            <a:avLst/>
          </a:prstGeom>
        </p:spPr>
      </p:pic>
      <p:pic>
        <p:nvPicPr>
          <p:cNvPr id="67" name="0011.eng.arctic_bdl1.snd_norm.snd-16khz_ps1.5_STRAIGHT.wav">
            <a:hlinkClick r:id="" action="ppaction://media"/>
          </p:cNvPr>
          <p:cNvPicPr>
            <a:picLocks noChangeAspect="1"/>
          </p:cNvPicPr>
          <p:nvPr>
            <a:audioFile r:link="rId108"/>
            <p:extLst>
              <p:ext uri="{DAA4B4D4-6D71-4841-9C94-3DE7FCFB9230}">
                <p14:media xmlns:p14="http://schemas.microsoft.com/office/powerpoint/2010/main" r:embed="rId107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4360652" y="4538930"/>
            <a:ext cx="304800" cy="304800"/>
          </a:xfrm>
          <a:prstGeom prst="rect">
            <a:avLst/>
          </a:prstGeom>
        </p:spPr>
      </p:pic>
      <p:pic>
        <p:nvPicPr>
          <p:cNvPr id="68" name="0011.eng.arctic_bdl1.snd_norm.snd-16khz_ps2_STRAIGHT.wav">
            <a:hlinkClick r:id="" action="ppaction://media"/>
          </p:cNvPr>
          <p:cNvPicPr>
            <a:picLocks noChangeAspect="1"/>
          </p:cNvPicPr>
          <p:nvPr>
            <a:audioFile r:link="rId110"/>
            <p:extLst>
              <p:ext uri="{DAA4B4D4-6D71-4841-9C94-3DE7FCFB9230}">
                <p14:media xmlns:p14="http://schemas.microsoft.com/office/powerpoint/2010/main" r:embed="rId109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4911304" y="4538930"/>
            <a:ext cx="304800" cy="304800"/>
          </a:xfrm>
          <a:prstGeom prst="rect">
            <a:avLst/>
          </a:prstGeom>
        </p:spPr>
      </p:pic>
      <p:pic>
        <p:nvPicPr>
          <p:cNvPr id="69" name="0011.eng.arctic_bdl1.snd_norm.snd-16khz.aHM-air_pitch0.8.wav">
            <a:hlinkClick r:id="" action="ppaction://media"/>
          </p:cNvPr>
          <p:cNvPicPr>
            <a:picLocks noChangeAspect="1"/>
          </p:cNvPicPr>
          <p:nvPr>
            <a:audioFile r:link="rId112"/>
            <p:extLst>
              <p:ext uri="{DAA4B4D4-6D71-4841-9C94-3DE7FCFB9230}">
                <p14:media xmlns:p14="http://schemas.microsoft.com/office/powerpoint/2010/main" r:embed="rId111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5299496" y="4546122"/>
            <a:ext cx="304800" cy="304800"/>
          </a:xfrm>
          <a:prstGeom prst="rect">
            <a:avLst/>
          </a:prstGeom>
        </p:spPr>
      </p:pic>
      <p:pic>
        <p:nvPicPr>
          <p:cNvPr id="70" name="0011.eng.arctic_bdl1.snd_norm.snd-16khz.aHM-air_pitch1.5.wav">
            <a:hlinkClick r:id="" action="ppaction://media"/>
          </p:cNvPr>
          <p:cNvPicPr>
            <a:picLocks noChangeAspect="1"/>
          </p:cNvPicPr>
          <p:nvPr>
            <a:audioFile r:link="rId114"/>
            <p:extLst>
              <p:ext uri="{DAA4B4D4-6D71-4841-9C94-3DE7FCFB9230}">
                <p14:media xmlns:p14="http://schemas.microsoft.com/office/powerpoint/2010/main" r:embed="rId113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5749504" y="4547556"/>
            <a:ext cx="304800" cy="304800"/>
          </a:xfrm>
          <a:prstGeom prst="rect">
            <a:avLst/>
          </a:prstGeom>
        </p:spPr>
      </p:pic>
      <p:pic>
        <p:nvPicPr>
          <p:cNvPr id="71" name="0011.eng.arctic_bdl1.snd_norm.snd-16khz.aHM-air_pitch2.wav">
            <a:hlinkClick r:id="" action="ppaction://media"/>
          </p:cNvPr>
          <p:cNvPicPr>
            <a:picLocks noChangeAspect="1"/>
          </p:cNvPicPr>
          <p:nvPr>
            <a:audioFile r:link="rId116"/>
            <p:extLst>
              <p:ext uri="{DAA4B4D4-6D71-4841-9C94-3DE7FCFB9230}">
                <p14:media xmlns:p14="http://schemas.microsoft.com/office/powerpoint/2010/main" r:embed="rId115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6232582" y="4537496"/>
            <a:ext cx="304800" cy="304800"/>
          </a:xfrm>
          <a:prstGeom prst="rect">
            <a:avLst/>
          </a:prstGeom>
        </p:spPr>
      </p:pic>
      <p:pic>
        <p:nvPicPr>
          <p:cNvPr id="72" name="0011.eng.arctic_bdl1.snd_norm.snd-16khz_eaQHM_ps08.wav">
            <a:hlinkClick r:id="" action="ppaction://media"/>
          </p:cNvPr>
          <p:cNvPicPr>
            <a:picLocks noChangeAspect="1"/>
          </p:cNvPicPr>
          <p:nvPr>
            <a:audioFile r:link="rId118"/>
            <p:extLst>
              <p:ext uri="{DAA4B4D4-6D71-4841-9C94-3DE7FCFB9230}">
                <p14:media xmlns:p14="http://schemas.microsoft.com/office/powerpoint/2010/main" r:embed="rId117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6619340" y="4546122"/>
            <a:ext cx="304800" cy="304800"/>
          </a:xfrm>
          <a:prstGeom prst="rect">
            <a:avLst/>
          </a:prstGeom>
        </p:spPr>
      </p:pic>
      <p:pic>
        <p:nvPicPr>
          <p:cNvPr id="73" name="0011.eng.arctic_bdl1.snd_norm.snd-16khz_eaQHM_ps15.wav">
            <a:hlinkClick r:id="" action="ppaction://media"/>
          </p:cNvPr>
          <p:cNvPicPr>
            <a:picLocks noChangeAspect="1"/>
          </p:cNvPicPr>
          <p:nvPr>
            <a:audioFile r:link="rId120"/>
            <p:extLst>
              <p:ext uri="{DAA4B4D4-6D71-4841-9C94-3DE7FCFB9230}">
                <p14:media xmlns:p14="http://schemas.microsoft.com/office/powerpoint/2010/main" r:embed="rId119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7062156" y="4537496"/>
            <a:ext cx="304800" cy="304800"/>
          </a:xfrm>
          <a:prstGeom prst="rect">
            <a:avLst/>
          </a:prstGeom>
        </p:spPr>
      </p:pic>
      <p:pic>
        <p:nvPicPr>
          <p:cNvPr id="74" name="0011.eng.arctic_bdl1.snd_norm.snd-16khz_eaQHM_ps2.wav">
            <a:hlinkClick r:id="" action="ppaction://media"/>
          </p:cNvPr>
          <p:cNvPicPr>
            <a:picLocks noChangeAspect="1"/>
          </p:cNvPicPr>
          <p:nvPr>
            <a:audioFile r:link="rId122"/>
            <p:extLst>
              <p:ext uri="{DAA4B4D4-6D71-4841-9C94-3DE7FCFB9230}">
                <p14:media xmlns:p14="http://schemas.microsoft.com/office/powerpoint/2010/main" r:embed="rId121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7519356" y="4538930"/>
            <a:ext cx="304800" cy="304800"/>
          </a:xfrm>
          <a:prstGeom prst="rect">
            <a:avLst/>
          </a:prstGeom>
        </p:spPr>
      </p:pic>
      <p:pic>
        <p:nvPicPr>
          <p:cNvPr id="75" name="0051.fra.XavierReference1.2.snd_norm.snd-16khz-HNM-synth-p08.wav">
            <a:hlinkClick r:id="" action="ppaction://media"/>
          </p:cNvPr>
          <p:cNvPicPr>
            <a:picLocks noChangeAspect="1"/>
          </p:cNvPicPr>
          <p:nvPr>
            <a:audioFile r:link="rId124"/>
            <p:extLst>
              <p:ext uri="{DAA4B4D4-6D71-4841-9C94-3DE7FCFB9230}">
                <p14:media xmlns:p14="http://schemas.microsoft.com/office/powerpoint/2010/main" r:embed="rId123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2667000" y="4911304"/>
            <a:ext cx="304800" cy="304800"/>
          </a:xfrm>
          <a:prstGeom prst="rect">
            <a:avLst/>
          </a:prstGeom>
        </p:spPr>
      </p:pic>
      <p:pic>
        <p:nvPicPr>
          <p:cNvPr id="76" name="0051.fra.XavierReference1.2.snd_norm.snd-16khz-HNM-synth-p15.wav">
            <a:hlinkClick r:id="" action="ppaction://media"/>
          </p:cNvPr>
          <p:cNvPicPr>
            <a:picLocks noChangeAspect="1"/>
          </p:cNvPicPr>
          <p:nvPr>
            <a:audioFile r:link="rId126"/>
            <p:extLst>
              <p:ext uri="{DAA4B4D4-6D71-4841-9C94-3DE7FCFB9230}">
                <p14:media xmlns:p14="http://schemas.microsoft.com/office/powerpoint/2010/main" r:embed="rId125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3065252" y="4911304"/>
            <a:ext cx="304800" cy="304800"/>
          </a:xfrm>
          <a:prstGeom prst="rect">
            <a:avLst/>
          </a:prstGeom>
        </p:spPr>
      </p:pic>
      <p:pic>
        <p:nvPicPr>
          <p:cNvPr id="77" name="0051.fra.XavierReference1.2.snd_norm.snd-16khz-HNM-synth-p2.wav">
            <a:hlinkClick r:id="" action="ppaction://media"/>
          </p:cNvPr>
          <p:cNvPicPr>
            <a:picLocks noChangeAspect="1"/>
          </p:cNvPicPr>
          <p:nvPr>
            <a:audioFile r:link="rId128"/>
            <p:extLst>
              <p:ext uri="{DAA4B4D4-6D71-4841-9C94-3DE7FCFB9230}">
                <p14:media xmlns:p14="http://schemas.microsoft.com/office/powerpoint/2010/main" r:embed="rId127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3454878" y="4911304"/>
            <a:ext cx="304800" cy="304800"/>
          </a:xfrm>
          <a:prstGeom prst="rect">
            <a:avLst/>
          </a:prstGeom>
        </p:spPr>
      </p:pic>
      <p:pic>
        <p:nvPicPr>
          <p:cNvPr id="78" name="0051.fra.XavierReference1.2.snd_norm.snd-16khz_ps0.8_STRAIGHT.wav">
            <a:hlinkClick r:id="" action="ppaction://media"/>
          </p:cNvPr>
          <p:cNvPicPr>
            <a:picLocks noChangeAspect="1"/>
          </p:cNvPicPr>
          <p:nvPr>
            <a:audioFile r:link="rId130"/>
            <p:extLst>
              <p:ext uri="{DAA4B4D4-6D71-4841-9C94-3DE7FCFB9230}">
                <p14:media xmlns:p14="http://schemas.microsoft.com/office/powerpoint/2010/main" r:embed="rId129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3810000" y="4911304"/>
            <a:ext cx="304800" cy="304800"/>
          </a:xfrm>
          <a:prstGeom prst="rect">
            <a:avLst/>
          </a:prstGeom>
        </p:spPr>
      </p:pic>
      <p:pic>
        <p:nvPicPr>
          <p:cNvPr id="79" name="0051.fra.XavierReference1.2.snd_norm.snd-16khz_ps1.5_STRAIGHT.wav">
            <a:hlinkClick r:id="" action="ppaction://media"/>
          </p:cNvPr>
          <p:cNvPicPr>
            <a:picLocks noChangeAspect="1"/>
          </p:cNvPicPr>
          <p:nvPr>
            <a:audioFile r:link="rId132"/>
            <p:extLst>
              <p:ext uri="{DAA4B4D4-6D71-4841-9C94-3DE7FCFB9230}">
                <p14:media xmlns:p14="http://schemas.microsoft.com/office/powerpoint/2010/main" r:embed="rId131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4360652" y="4911304"/>
            <a:ext cx="304800" cy="304800"/>
          </a:xfrm>
          <a:prstGeom prst="rect">
            <a:avLst/>
          </a:prstGeom>
        </p:spPr>
      </p:pic>
      <p:pic>
        <p:nvPicPr>
          <p:cNvPr id="80" name="0051.fra.XavierReference1.2.snd_norm.snd-16khz_ps2_STRAIGHT.wav">
            <a:hlinkClick r:id="" action="ppaction://media"/>
          </p:cNvPr>
          <p:cNvPicPr>
            <a:picLocks noChangeAspect="1"/>
          </p:cNvPicPr>
          <p:nvPr>
            <a:audioFile r:link="rId134"/>
            <p:extLst>
              <p:ext uri="{DAA4B4D4-6D71-4841-9C94-3DE7FCFB9230}">
                <p14:media xmlns:p14="http://schemas.microsoft.com/office/powerpoint/2010/main" r:embed="rId133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4918496" y="4909870"/>
            <a:ext cx="304800" cy="304800"/>
          </a:xfrm>
          <a:prstGeom prst="rect">
            <a:avLst/>
          </a:prstGeom>
        </p:spPr>
      </p:pic>
      <p:pic>
        <p:nvPicPr>
          <p:cNvPr id="81" name="0051.fra.XavierReference1.2.snd_norm.snd-16khz.aHM-air_pitch0.8.wav">
            <a:hlinkClick r:id="" action="ppaction://media"/>
          </p:cNvPr>
          <p:cNvPicPr>
            <a:picLocks noChangeAspect="1"/>
          </p:cNvPicPr>
          <p:nvPr>
            <a:audioFile r:link="rId136"/>
            <p:extLst>
              <p:ext uri="{DAA4B4D4-6D71-4841-9C94-3DE7FCFB9230}">
                <p14:media xmlns:p14="http://schemas.microsoft.com/office/powerpoint/2010/main" r:embed="rId135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5316748" y="4909870"/>
            <a:ext cx="304800" cy="304800"/>
          </a:xfrm>
          <a:prstGeom prst="rect">
            <a:avLst/>
          </a:prstGeom>
        </p:spPr>
      </p:pic>
      <p:pic>
        <p:nvPicPr>
          <p:cNvPr id="82" name="0051.fra.XavierReference1.2.snd_norm.snd-16khz.aHM-air_pitch1.5.wav">
            <a:hlinkClick r:id="" action="ppaction://media"/>
          </p:cNvPr>
          <p:cNvPicPr>
            <a:picLocks noChangeAspect="1"/>
          </p:cNvPicPr>
          <p:nvPr>
            <a:audioFile r:link="rId138"/>
            <p:extLst>
              <p:ext uri="{DAA4B4D4-6D71-4841-9C94-3DE7FCFB9230}">
                <p14:media xmlns:p14="http://schemas.microsoft.com/office/powerpoint/2010/main" r:embed="rId137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5773948" y="4909870"/>
            <a:ext cx="304800" cy="304800"/>
          </a:xfrm>
          <a:prstGeom prst="rect">
            <a:avLst/>
          </a:prstGeom>
        </p:spPr>
      </p:pic>
      <p:pic>
        <p:nvPicPr>
          <p:cNvPr id="83" name="0051.fra.XavierReference1.2.snd_norm.snd-16khz.aHM-air_pitch2.wav">
            <a:hlinkClick r:id="" action="ppaction://media"/>
          </p:cNvPr>
          <p:cNvPicPr>
            <a:picLocks noChangeAspect="1"/>
          </p:cNvPicPr>
          <p:nvPr>
            <a:audioFile r:link="rId140"/>
            <p:extLst>
              <p:ext uri="{DAA4B4D4-6D71-4841-9C94-3DE7FCFB9230}">
                <p14:media xmlns:p14="http://schemas.microsoft.com/office/powerpoint/2010/main" r:embed="rId139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6246966" y="4918496"/>
            <a:ext cx="304800" cy="304800"/>
          </a:xfrm>
          <a:prstGeom prst="rect">
            <a:avLst/>
          </a:prstGeom>
        </p:spPr>
      </p:pic>
      <p:pic>
        <p:nvPicPr>
          <p:cNvPr id="84" name="0051.fra.XavierReference1.2.snd_norm.snd-16khz_eaQHM_ps08.wav">
            <a:hlinkClick r:id="" action="ppaction://media"/>
          </p:cNvPr>
          <p:cNvPicPr>
            <a:picLocks noChangeAspect="1"/>
          </p:cNvPicPr>
          <p:nvPr>
            <a:audioFile r:link="rId142"/>
            <p:extLst>
              <p:ext uri="{DAA4B4D4-6D71-4841-9C94-3DE7FCFB9230}">
                <p14:media xmlns:p14="http://schemas.microsoft.com/office/powerpoint/2010/main" r:embed="rId141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6620774" y="4919930"/>
            <a:ext cx="304800" cy="304800"/>
          </a:xfrm>
          <a:prstGeom prst="rect">
            <a:avLst/>
          </a:prstGeom>
        </p:spPr>
      </p:pic>
      <p:pic>
        <p:nvPicPr>
          <p:cNvPr id="85" name="0061.ell.Kostas268.snd_norm.snd-16khz_eaQHM_ps15.wav">
            <a:hlinkClick r:id="" action="ppaction://media"/>
          </p:cNvPr>
          <p:cNvPicPr>
            <a:picLocks noChangeAspect="1"/>
          </p:cNvPicPr>
          <p:nvPr>
            <a:audioFile r:link="rId144"/>
            <p:extLst>
              <p:ext uri="{DAA4B4D4-6D71-4841-9C94-3DE7FCFB9230}">
                <p14:media xmlns:p14="http://schemas.microsoft.com/office/powerpoint/2010/main" r:embed="rId143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7077974" y="4909870"/>
            <a:ext cx="304800" cy="304800"/>
          </a:xfrm>
          <a:prstGeom prst="rect">
            <a:avLst/>
          </a:prstGeom>
        </p:spPr>
      </p:pic>
      <p:pic>
        <p:nvPicPr>
          <p:cNvPr id="86" name="0051.fra.XavierReference1.2.snd_norm.snd-16khz_eaQHM_ps2.wav">
            <a:hlinkClick r:id="" action="ppaction://media"/>
          </p:cNvPr>
          <p:cNvPicPr>
            <a:picLocks noChangeAspect="1"/>
          </p:cNvPicPr>
          <p:nvPr>
            <a:audioFile r:link="rId146"/>
            <p:extLst>
              <p:ext uri="{DAA4B4D4-6D71-4841-9C94-3DE7FCFB9230}">
                <p14:media xmlns:p14="http://schemas.microsoft.com/office/powerpoint/2010/main" r:embed="rId145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7526548" y="4911304"/>
            <a:ext cx="304800" cy="304800"/>
          </a:xfrm>
          <a:prstGeom prst="rect">
            <a:avLst/>
          </a:prstGeom>
        </p:spPr>
      </p:pic>
      <p:pic>
        <p:nvPicPr>
          <p:cNvPr id="87" name="0061.ell.Kostas268.snd_norm.snd-16khz-HNM-synth-p08.wav">
            <a:hlinkClick r:id="" action="ppaction://media"/>
          </p:cNvPr>
          <p:cNvPicPr>
            <a:picLocks noChangeAspect="1"/>
          </p:cNvPicPr>
          <p:nvPr>
            <a:audioFile r:link="rId148"/>
            <p:extLst>
              <p:ext uri="{DAA4B4D4-6D71-4841-9C94-3DE7FCFB9230}">
                <p14:media xmlns:p14="http://schemas.microsoft.com/office/powerpoint/2010/main" r:embed="rId147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2667000" y="5257800"/>
            <a:ext cx="304800" cy="304800"/>
          </a:xfrm>
          <a:prstGeom prst="rect">
            <a:avLst/>
          </a:prstGeom>
        </p:spPr>
      </p:pic>
      <p:pic>
        <p:nvPicPr>
          <p:cNvPr id="88" name="0061.ell.Kostas268.snd_norm.snd-16khz-HNM-synth-p15.wav">
            <a:hlinkClick r:id="" action="ppaction://media"/>
          </p:cNvPr>
          <p:cNvPicPr>
            <a:picLocks noChangeAspect="1"/>
          </p:cNvPicPr>
          <p:nvPr>
            <a:audioFile r:link="rId150"/>
            <p:extLst>
              <p:ext uri="{DAA4B4D4-6D71-4841-9C94-3DE7FCFB9230}">
                <p14:media xmlns:p14="http://schemas.microsoft.com/office/powerpoint/2010/main" r:embed="rId149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3081070" y="5257800"/>
            <a:ext cx="304800" cy="304800"/>
          </a:xfrm>
          <a:prstGeom prst="rect">
            <a:avLst/>
          </a:prstGeom>
        </p:spPr>
      </p:pic>
      <p:pic>
        <p:nvPicPr>
          <p:cNvPr id="89" name="0061.ell.Kostas268.snd_norm.snd-16khz-HNM-synth-p2.wav">
            <a:hlinkClick r:id="" action="ppaction://media"/>
          </p:cNvPr>
          <p:cNvPicPr>
            <a:picLocks noChangeAspect="1"/>
          </p:cNvPicPr>
          <p:nvPr>
            <a:audioFile r:link="rId152"/>
            <p:extLst>
              <p:ext uri="{DAA4B4D4-6D71-4841-9C94-3DE7FCFB9230}">
                <p14:media xmlns:p14="http://schemas.microsoft.com/office/powerpoint/2010/main" r:embed="rId151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3463504" y="5257800"/>
            <a:ext cx="304800" cy="304800"/>
          </a:xfrm>
          <a:prstGeom prst="rect">
            <a:avLst/>
          </a:prstGeom>
        </p:spPr>
      </p:pic>
      <p:pic>
        <p:nvPicPr>
          <p:cNvPr id="90" name="0061.ell.Kostas268.snd_norm.snd-16khz_ps0.8_STRAIGHT.wav">
            <a:hlinkClick r:id="" action="ppaction://media"/>
          </p:cNvPr>
          <p:cNvPicPr>
            <a:picLocks noChangeAspect="1"/>
          </p:cNvPicPr>
          <p:nvPr>
            <a:audioFile r:link="rId154"/>
            <p:extLst>
              <p:ext uri="{DAA4B4D4-6D71-4841-9C94-3DE7FCFB9230}">
                <p14:media xmlns:p14="http://schemas.microsoft.com/office/powerpoint/2010/main" r:embed="rId153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3817192" y="5266426"/>
            <a:ext cx="304800" cy="304800"/>
          </a:xfrm>
          <a:prstGeom prst="rect">
            <a:avLst/>
          </a:prstGeom>
        </p:spPr>
      </p:pic>
      <p:pic>
        <p:nvPicPr>
          <p:cNvPr id="91" name="0061.ell.Kostas268.snd_norm.snd-16khz_ps1.5_STRAIGHT.wav">
            <a:hlinkClick r:id="" action="ppaction://media"/>
          </p:cNvPr>
          <p:cNvPicPr>
            <a:picLocks noChangeAspect="1"/>
          </p:cNvPicPr>
          <p:nvPr>
            <a:audioFile r:link="rId156"/>
            <p:extLst>
              <p:ext uri="{DAA4B4D4-6D71-4841-9C94-3DE7FCFB9230}">
                <p14:media xmlns:p14="http://schemas.microsoft.com/office/powerpoint/2010/main" r:embed="rId155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4367844" y="5257800"/>
            <a:ext cx="304800" cy="304800"/>
          </a:xfrm>
          <a:prstGeom prst="rect">
            <a:avLst/>
          </a:prstGeom>
        </p:spPr>
      </p:pic>
      <p:pic>
        <p:nvPicPr>
          <p:cNvPr id="92" name="0061.ell.Kostas268.snd_norm.snd-16khz_ps2_STRAIGHT.wav">
            <a:hlinkClick r:id="" action="ppaction://media"/>
          </p:cNvPr>
          <p:cNvPicPr>
            <a:picLocks noChangeAspect="1"/>
          </p:cNvPicPr>
          <p:nvPr>
            <a:audioFile r:link="rId158"/>
            <p:extLst>
              <p:ext uri="{DAA4B4D4-6D71-4841-9C94-3DE7FCFB9230}">
                <p14:media xmlns:p14="http://schemas.microsoft.com/office/powerpoint/2010/main" r:embed="rId157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4918496" y="5257800"/>
            <a:ext cx="304800" cy="304800"/>
          </a:xfrm>
          <a:prstGeom prst="rect">
            <a:avLst/>
          </a:prstGeom>
        </p:spPr>
      </p:pic>
      <p:pic>
        <p:nvPicPr>
          <p:cNvPr id="93" name="0061.ell.Kostas268.snd_norm.snd-16khz.aHM-air_pitch0.8.wav">
            <a:hlinkClick r:id="" action="ppaction://media"/>
          </p:cNvPr>
          <p:cNvPicPr>
            <a:picLocks noChangeAspect="1"/>
          </p:cNvPicPr>
          <p:nvPr>
            <a:audioFile r:link="rId160"/>
            <p:extLst>
              <p:ext uri="{DAA4B4D4-6D71-4841-9C94-3DE7FCFB9230}">
                <p14:media xmlns:p14="http://schemas.microsoft.com/office/powerpoint/2010/main" r:embed="rId159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5308122" y="5257800"/>
            <a:ext cx="304800" cy="304800"/>
          </a:xfrm>
          <a:prstGeom prst="rect">
            <a:avLst/>
          </a:prstGeom>
        </p:spPr>
      </p:pic>
      <p:pic>
        <p:nvPicPr>
          <p:cNvPr id="94" name="0061.ell.Kostas268.snd_norm.snd-16khz.aHM-air_pitch1.5.wav">
            <a:hlinkClick r:id="" action="ppaction://media"/>
          </p:cNvPr>
          <p:cNvPicPr>
            <a:picLocks noChangeAspect="1"/>
          </p:cNvPicPr>
          <p:nvPr>
            <a:audioFile r:link="rId162"/>
            <p:extLst>
              <p:ext uri="{DAA4B4D4-6D71-4841-9C94-3DE7FCFB9230}">
                <p14:media xmlns:p14="http://schemas.microsoft.com/office/powerpoint/2010/main" r:embed="rId161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5773948" y="5275052"/>
            <a:ext cx="304800" cy="304800"/>
          </a:xfrm>
          <a:prstGeom prst="rect">
            <a:avLst/>
          </a:prstGeom>
        </p:spPr>
      </p:pic>
      <p:pic>
        <p:nvPicPr>
          <p:cNvPr id="95" name="0061.ell.Kostas268.snd_norm.snd-16khz.aHM-air_pitch2.wav">
            <a:hlinkClick r:id="" action="ppaction://media"/>
          </p:cNvPr>
          <p:cNvPicPr>
            <a:picLocks noChangeAspect="1"/>
          </p:cNvPicPr>
          <p:nvPr>
            <a:audioFile r:link="rId164"/>
            <p:extLst>
              <p:ext uri="{DAA4B4D4-6D71-4841-9C94-3DE7FCFB9230}">
                <p14:media xmlns:p14="http://schemas.microsoft.com/office/powerpoint/2010/main" r:embed="rId163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6248400" y="5257800"/>
            <a:ext cx="304800" cy="304800"/>
          </a:xfrm>
          <a:prstGeom prst="rect">
            <a:avLst/>
          </a:prstGeom>
        </p:spPr>
      </p:pic>
      <p:pic>
        <p:nvPicPr>
          <p:cNvPr id="96" name="0061.ell.Kostas268.snd_norm.snd-16khz_eaQHM_ps08.wav">
            <a:hlinkClick r:id="" action="ppaction://media"/>
          </p:cNvPr>
          <p:cNvPicPr>
            <a:picLocks noChangeAspect="1"/>
          </p:cNvPicPr>
          <p:nvPr>
            <a:audioFile r:link="rId166"/>
            <p:extLst>
              <p:ext uri="{DAA4B4D4-6D71-4841-9C94-3DE7FCFB9230}">
                <p14:media xmlns:p14="http://schemas.microsoft.com/office/powerpoint/2010/main" r:embed="rId165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6612148" y="5257800"/>
            <a:ext cx="304800" cy="304800"/>
          </a:xfrm>
          <a:prstGeom prst="rect">
            <a:avLst/>
          </a:prstGeom>
        </p:spPr>
      </p:pic>
      <p:pic>
        <p:nvPicPr>
          <p:cNvPr id="97" name="0061.ell.Kostas268.snd_norm.snd-16khz_eaQHM_ps15.wav">
            <a:hlinkClick r:id="" action="ppaction://media"/>
          </p:cNvPr>
          <p:cNvPicPr>
            <a:picLocks noChangeAspect="1"/>
          </p:cNvPicPr>
          <p:nvPr>
            <a:audioFile r:link="rId144"/>
            <p:extLst>
              <p:ext uri="{DAA4B4D4-6D71-4841-9C94-3DE7FCFB9230}">
                <p14:media xmlns:p14="http://schemas.microsoft.com/office/powerpoint/2010/main" r:embed="rId143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7086600" y="5257800"/>
            <a:ext cx="304800" cy="304800"/>
          </a:xfrm>
          <a:prstGeom prst="rect">
            <a:avLst/>
          </a:prstGeom>
        </p:spPr>
      </p:pic>
      <p:pic>
        <p:nvPicPr>
          <p:cNvPr id="98" name="0061.ell.Kostas268.snd_norm.snd-16khz_eaQHM_ps2.wav">
            <a:hlinkClick r:id="" action="ppaction://media"/>
          </p:cNvPr>
          <p:cNvPicPr>
            <a:picLocks noChangeAspect="1"/>
          </p:cNvPicPr>
          <p:nvPr>
            <a:audioFile r:link="rId168"/>
            <p:extLst>
              <p:ext uri="{DAA4B4D4-6D71-4841-9C94-3DE7FCFB9230}">
                <p14:media xmlns:p14="http://schemas.microsoft.com/office/powerpoint/2010/main" r:embed="rId167"/>
              </p:ext>
            </p:extLst>
          </p:nvPr>
        </p:nvPicPr>
        <p:blipFill>
          <a:blip r:embed="rId171" cstate="print"/>
          <a:stretch>
            <a:fillRect/>
          </a:stretch>
        </p:blipFill>
        <p:spPr>
          <a:xfrm>
            <a:off x="7543800" y="52578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6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15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83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31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709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8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36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15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86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3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>
                <p:cTn id="6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715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>
                <p:cTn id="7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91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>
                <p:cTn id="7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545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>
                <p:cTn id="8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727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>
                <p:cTn id="9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357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>
                <p:cTn id="9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355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>
                <p:cTn id="10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284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>
                <p:cTn id="10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284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>
                <p:cTn id="1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532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>
                <p:cTn id="1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710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>
                <p:cTn id="1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281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>
                <p:cTn id="1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5277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>
                <p:cTn id="1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4" dur="710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>
                <p:cTn id="14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284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>
                <p:cTn id="1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6" dur="5325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>
                <p:cTn id="15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710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>
                <p:cTn id="16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8" dur="284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>
                <p:cTn id="16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4" dur="532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>
                <p:cTn id="17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0" dur="710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>
                <p:cTn id="18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6" dur="2890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>
                <p:cTn id="18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2" dur="289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>
                <p:cTn id="19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8" dur="7225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>
                <p:cTn id="19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4" dur="2239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>
                <p:cTn id="20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0" dur="427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>
                <p:cTn id="2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6" dur="5614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>
                <p:cTn id="2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2" dur="229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>
                <p:cTn id="2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8" dur="4306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>
                <p:cTn id="2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4" dur="566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audio>
              <p:cMediaNode>
                <p:cTn id="23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0" dur="2278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>
                <p:cTn id="2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6" dur="4272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>
              <p:cMediaNode>
                <p:cTn id="24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2" dur="5696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>
                <p:cTn id="25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8" dur="2249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>
                <p:cTn id="25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4" dur="4235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audio>
              <p:cMediaNode>
                <p:cTn id="26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0" dur="5712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audio>
              <p:cMediaNode>
                <p:cTn id="27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6" dur="2330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>
                <p:cTn id="27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2" dur="4368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>
                <p:cTn id="28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8" dur="5825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>
                <p:cTn id="28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4" dur="3530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audio>
              <p:cMediaNode>
                <p:cTn id="29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0" dur="3512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audio>
              <p:cMediaNode>
                <p:cTn id="30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6" dur="2840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audio>
              <p:cMediaNode>
                <p:cTn id="30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2" dur="3498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audio>
              <p:cMediaNode>
                <p:cTn id="3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8" dur="3506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audio>
              <p:cMediaNode>
                <p:cTn id="3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4" dur="3501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audio>
              <p:cMediaNode>
                <p:cTn id="3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0" dur="3528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audio>
              <p:cMediaNode>
                <p:cTn id="3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6" dur="3528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audio>
              <p:cMediaNode>
                <p:cTn id="3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2" dur="3528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audio>
              <p:cMediaNode>
                <p:cTn id="3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seq concurrent="1" nextAc="seek">
              <p:cTn id="34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5" fill="hold">
                      <p:stCondLst>
                        <p:cond delay="0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8" dur="3530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audio>
              <p:cMediaNode>
                <p:cTn id="3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4" dur="353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audio>
              <p:cMediaNode>
                <p:cTn id="3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0" dur="3530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audio>
              <p:cMediaNode>
                <p:cTn id="3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6" dur="3556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audio>
              <p:cMediaNode>
                <p:cTn id="36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2" dur="3556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audio>
              <p:cMediaNode>
                <p:cTn id="37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seq concurrent="1" nextAc="seek">
              <p:cTn id="37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5" fill="hold">
                      <p:stCondLst>
                        <p:cond delay="0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8" dur="3556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audio>
              <p:cMediaNode>
                <p:cTn id="37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seq concurrent="1" nextAc="seek">
              <p:cTn id="38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1" fill="hold">
                      <p:stCondLst>
                        <p:cond delay="0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4" dur="3479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audio>
              <p:cMediaNode>
                <p:cTn id="38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0" dur="3479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audio>
              <p:cMediaNode>
                <p:cTn id="39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6" dur="3478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audio>
              <p:cMediaNode>
                <p:cTn id="39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2" dur="3510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audio>
              <p:cMediaNode>
                <p:cTn id="40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  <p:seq concurrent="1" nextAc="seek">
              <p:cTn id="404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5" fill="hold">
                      <p:stCondLst>
                        <p:cond delay="0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8" dur="3510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audio>
              <p:cMediaNode>
                <p:cTn id="40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seq concurrent="1" nextAc="seek">
              <p:cTn id="41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1" fill="hold">
                      <p:stCondLst>
                        <p:cond delay="0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4" dur="3510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audio>
              <p:cMediaNode>
                <p:cTn id="4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seq concurrent="1" nextAc="seek">
              <p:cTn id="416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7" fill="hold">
                      <p:stCondLst>
                        <p:cond delay="0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0" dur="3512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audio>
              <p:cMediaNode>
                <p:cTn id="4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  <p:seq concurrent="1" nextAc="seek">
              <p:cTn id="42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3" fill="hold">
                      <p:stCondLst>
                        <p:cond delay="0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6" dur="3512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audio>
              <p:cMediaNode>
                <p:cTn id="4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  <p:seq concurrent="1" nextAc="seek">
              <p:cTn id="42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9" fill="hold">
                      <p:stCondLst>
                        <p:cond delay="0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2" dur="3512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>
                <p:cTn id="4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seq concurrent="1" nextAc="seek">
              <p:cTn id="434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5" fill="hold">
                      <p:stCondLst>
                        <p:cond delay="0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8" dur="3541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audio>
              <p:cMediaNode>
                <p:cTn id="4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seq concurrent="1" nextAc="seek">
              <p:cTn id="440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1" fill="hold">
                      <p:stCondLst>
                        <p:cond delay="0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4" dur="2871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audio>
              <p:cMediaNode>
                <p:cTn id="44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  <p:seq concurrent="1" nextAc="seek">
              <p:cTn id="446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7" fill="hold">
                      <p:stCondLst>
                        <p:cond delay="0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0" dur="3541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audio>
              <p:cMediaNode>
                <p:cTn id="4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  <p:seq concurrent="1" nextAc="seek">
              <p:cTn id="452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3" fill="hold">
                      <p:stCondLst>
                        <p:cond delay="0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6" dur="2803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audio>
              <p:cMediaNode>
                <p:cTn id="45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"/>
                </p:tgtEl>
              </p:cMediaNode>
            </p:audio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2" dur="2810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audio>
              <p:cMediaNode>
                <p:cTn id="46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  <p:seq concurrent="1" nextAc="seek">
              <p:cTn id="464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5" fill="hold">
                      <p:stCondLst>
                        <p:cond delay="0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8" dur="2809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audio>
              <p:cMediaNode>
                <p:cTn id="46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9"/>
                </p:tgtEl>
              </p:cMediaNode>
            </p:audio>
            <p:seq concurrent="1" nextAc="seek">
              <p:cTn id="470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1" fill="hold">
                      <p:stCondLst>
                        <p:cond delay="0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4" dur="2838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audio>
              <p:cMediaNode>
                <p:cTn id="47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  <p:seq concurrent="1" nextAc="seek">
              <p:cTn id="47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7" fill="hold">
                      <p:stCondLst>
                        <p:cond delay="0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0" dur="2838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audio>
              <p:cMediaNode>
                <p:cTn id="48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"/>
                </p:tgtEl>
              </p:cMediaNode>
            </p:audio>
            <p:seq concurrent="1" nextAc="seek">
              <p:cTn id="48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3" fill="hold">
                      <p:stCondLst>
                        <p:cond delay="0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6" dur="2838" fill="hold"/>
                                        <p:tgtEl>
                                          <p:spTgt spid="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audio>
              <p:cMediaNode>
                <p:cTn id="48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"/>
                </p:tgtEl>
              </p:cMediaNode>
            </p:audio>
            <p:seq concurrent="1" nextAc="seek">
              <p:cTn id="488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9" fill="hold">
                      <p:stCondLst>
                        <p:cond delay="0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2" dur="2840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audio>
              <p:cMediaNode>
                <p:cTn id="49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"/>
                </p:tgtEl>
              </p:cMediaNode>
            </p:audio>
            <p:seq concurrent="1" nextAc="seek">
              <p:cTn id="49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5" fill="hold">
                      <p:stCondLst>
                        <p:cond delay="0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8" dur="2840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audio>
              <p:cMediaNode>
                <p:cTn id="49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"/>
                </p:tgtEl>
              </p:cMediaNode>
            </p:audio>
            <p:seq concurrent="1" nextAc="seek">
              <p:cTn id="500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1" fill="hold">
                      <p:stCondLst>
                        <p:cond delay="0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4" dur="2840" fill="hold"/>
                                        <p:tgtEl>
                                          <p:spTgt spid="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audio>
              <p:cMediaNode>
                <p:cTn id="50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5"/>
                </p:tgtEl>
              </p:cMediaNode>
            </p:audio>
            <p:seq concurrent="1" nextAc="seek">
              <p:cTn id="506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7" fill="hold">
                      <p:stCondLst>
                        <p:cond delay="0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0" dur="2871" fill="hold"/>
                                        <p:tgtEl>
                                          <p:spTgt spid="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audio>
              <p:cMediaNode>
                <p:cTn id="5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6"/>
                </p:tgtEl>
              </p:cMediaNode>
            </p:audio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6" dur="2871" fill="hold"/>
                                        <p:tgtEl>
                                          <p:spTgt spid="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>
                <p:cTn id="5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"/>
                </p:tgtEl>
              </p:cMediaNode>
            </p:audio>
            <p:seq concurrent="1" nextAc="seek">
              <p:cTn id="518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9" fill="hold">
                      <p:stCondLst>
                        <p:cond delay="0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2" dur="287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audio>
              <p:cMediaNode>
                <p:cTn id="5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8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Analysis-synthesis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Full-band </a:t>
            </a:r>
            <a:r>
              <a:rPr lang="en-US" dirty="0" err="1" smtClean="0"/>
              <a:t>aSMs</a:t>
            </a:r>
            <a:r>
              <a:rPr lang="en-US" dirty="0" smtClean="0"/>
              <a:t> provide transparent speech </a:t>
            </a:r>
            <a:r>
              <a:rPr lang="en-US" dirty="0" err="1" smtClean="0"/>
              <a:t>resynthesis</a:t>
            </a:r>
            <a:r>
              <a:rPr lang="en-US" dirty="0" smtClean="0"/>
              <a:t> quality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Very accurate signal reconstruction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Validated over languages and genders</a:t>
            </a:r>
          </a:p>
          <a:p>
            <a:endParaRPr lang="en-US" dirty="0" smtClean="0"/>
          </a:p>
          <a:p>
            <a:r>
              <a:rPr lang="en-US" dirty="0" smtClean="0"/>
              <a:t>Modifications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Simple modification schemes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Very good quality results</a:t>
            </a:r>
          </a:p>
          <a:p>
            <a:pPr lvl="1"/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Adaptive Sinusoidal Modeling - </a:t>
            </a:r>
            <a:r>
              <a:rPr lang="en-US" dirty="0" err="1" smtClean="0"/>
              <a:t>aSM</a:t>
            </a:r>
            <a:endParaRPr lang="en-US" dirty="0" smtClean="0"/>
          </a:p>
          <a:p>
            <a:r>
              <a:rPr lang="en-US" dirty="0" smtClean="0"/>
              <a:t>Analysis and Synthesis of Speech using </a:t>
            </a:r>
            <a:r>
              <a:rPr lang="en-US" dirty="0" err="1" smtClean="0"/>
              <a:t>aSM</a:t>
            </a:r>
            <a:endParaRPr lang="en-US" dirty="0" smtClean="0"/>
          </a:p>
          <a:p>
            <a:r>
              <a:rPr lang="en-US" dirty="0" smtClean="0"/>
              <a:t>Speech Modifications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Applications</a:t>
            </a:r>
          </a:p>
          <a:p>
            <a:pPr lvl="1"/>
            <a:r>
              <a:rPr lang="en-US" dirty="0" smtClean="0"/>
              <a:t>Musical Instrument Sound Modeling</a:t>
            </a:r>
          </a:p>
          <a:p>
            <a:pPr lvl="1"/>
            <a:r>
              <a:rPr lang="en-US" dirty="0" smtClean="0"/>
              <a:t>Expressive Speech Analysis and Classification</a:t>
            </a:r>
          </a:p>
          <a:p>
            <a:r>
              <a:rPr lang="en-US" dirty="0" smtClean="0"/>
              <a:t>Conclusions</a:t>
            </a:r>
          </a:p>
          <a:p>
            <a:r>
              <a:rPr lang="en-US" dirty="0" smtClean="0"/>
              <a:t>Contributions</a:t>
            </a:r>
          </a:p>
          <a:p>
            <a:endParaRPr lang="el-GR" dirty="0"/>
          </a:p>
        </p:txBody>
      </p:sp>
      <p:sp>
        <p:nvSpPr>
          <p:cNvPr id="4" name="Right Brace 3"/>
          <p:cNvSpPr/>
          <p:nvPr/>
        </p:nvSpPr>
        <p:spPr>
          <a:xfrm>
            <a:off x="6705600" y="1295400"/>
            <a:ext cx="228600" cy="7620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Right Brace 4"/>
          <p:cNvSpPr/>
          <p:nvPr/>
        </p:nvSpPr>
        <p:spPr>
          <a:xfrm>
            <a:off x="6705600" y="2286000"/>
            <a:ext cx="228600" cy="7620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Right Brace 5"/>
          <p:cNvSpPr/>
          <p:nvPr/>
        </p:nvSpPr>
        <p:spPr>
          <a:xfrm>
            <a:off x="6705600" y="3276600"/>
            <a:ext cx="228600" cy="11430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TextBox 6"/>
          <p:cNvSpPr txBox="1"/>
          <p:nvPr/>
        </p:nvSpPr>
        <p:spPr>
          <a:xfrm>
            <a:off x="7010400" y="1524000"/>
            <a:ext cx="1219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" pitchFamily="18" charset="0"/>
              </a:rPr>
              <a:t>PART I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10400" y="2514600"/>
            <a:ext cx="1027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" pitchFamily="18" charset="0"/>
              </a:rPr>
              <a:t>PART II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10400" y="3657600"/>
            <a:ext cx="1828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" pitchFamily="18" charset="0"/>
              </a:rPr>
              <a:t>PART III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Adaptive Sinusoidal Modeling - </a:t>
            </a:r>
            <a:r>
              <a:rPr lang="en-US" dirty="0" err="1" smtClean="0"/>
              <a:t>aSM</a:t>
            </a:r>
            <a:endParaRPr lang="en-US" dirty="0" smtClean="0"/>
          </a:p>
          <a:p>
            <a:r>
              <a:rPr lang="en-US" dirty="0" smtClean="0"/>
              <a:t>Analysis and Synthesis of Speech using </a:t>
            </a:r>
            <a:r>
              <a:rPr lang="en-US" dirty="0" err="1" smtClean="0"/>
              <a:t>aSM</a:t>
            </a:r>
            <a:endParaRPr lang="en-US" dirty="0" smtClean="0"/>
          </a:p>
          <a:p>
            <a:r>
              <a:rPr lang="en-US" dirty="0" smtClean="0"/>
              <a:t>Speech Modifications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Applications</a:t>
            </a:r>
          </a:p>
          <a:p>
            <a:pPr lvl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Musical Instrument Sound Modeling</a:t>
            </a:r>
          </a:p>
          <a:p>
            <a:pPr lvl="1"/>
            <a:r>
              <a:rPr lang="en-US" dirty="0" smtClean="0"/>
              <a:t>Expressive Speech Analysis and Classification</a:t>
            </a:r>
          </a:p>
          <a:p>
            <a:r>
              <a:rPr lang="en-US" dirty="0" smtClean="0"/>
              <a:t>Conclusions</a:t>
            </a:r>
          </a:p>
          <a:p>
            <a:r>
              <a:rPr lang="en-US" dirty="0" smtClean="0"/>
              <a:t>Contributions</a:t>
            </a:r>
          </a:p>
          <a:p>
            <a:endParaRPr lang="el-GR" dirty="0"/>
          </a:p>
        </p:txBody>
      </p:sp>
      <p:sp>
        <p:nvSpPr>
          <p:cNvPr id="4" name="Right Brace 3"/>
          <p:cNvSpPr/>
          <p:nvPr/>
        </p:nvSpPr>
        <p:spPr>
          <a:xfrm>
            <a:off x="6705600" y="1295400"/>
            <a:ext cx="228600" cy="7620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Right Brace 4"/>
          <p:cNvSpPr/>
          <p:nvPr/>
        </p:nvSpPr>
        <p:spPr>
          <a:xfrm>
            <a:off x="6705600" y="2286000"/>
            <a:ext cx="228600" cy="7620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Right Brace 5"/>
          <p:cNvSpPr/>
          <p:nvPr/>
        </p:nvSpPr>
        <p:spPr>
          <a:xfrm>
            <a:off x="6705600" y="3276600"/>
            <a:ext cx="228600" cy="11430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TextBox 6"/>
          <p:cNvSpPr txBox="1"/>
          <p:nvPr/>
        </p:nvSpPr>
        <p:spPr>
          <a:xfrm>
            <a:off x="7010400" y="1524000"/>
            <a:ext cx="1219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" pitchFamily="18" charset="0"/>
              </a:rPr>
              <a:t>PART I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10400" y="2514600"/>
            <a:ext cx="1027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" pitchFamily="18" charset="0"/>
              </a:rPr>
              <a:t>PART II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10400" y="3657600"/>
            <a:ext cx="1828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" pitchFamily="18" charset="0"/>
              </a:rPr>
              <a:t>PART III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Musical Instrument Sound modeling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534400" cy="5105400"/>
          </a:xfrm>
        </p:spPr>
        <p:txBody>
          <a:bodyPr>
            <a:normAutofit/>
          </a:bodyPr>
          <a:lstStyle/>
          <a:p>
            <a:r>
              <a:rPr lang="en-US" dirty="0" smtClean="0"/>
              <a:t>Musical Instrument Sounds</a:t>
            </a:r>
          </a:p>
          <a:p>
            <a:pPr lvl="1"/>
            <a:r>
              <a:rPr lang="en-US" dirty="0" smtClean="0"/>
              <a:t>Challenging to represent with a single model</a:t>
            </a:r>
          </a:p>
          <a:p>
            <a:pPr lvl="1"/>
            <a:r>
              <a:rPr lang="en-US" dirty="0" smtClean="0"/>
              <a:t>Characteristics:</a:t>
            </a:r>
          </a:p>
          <a:p>
            <a:pPr lvl="3"/>
            <a:r>
              <a:rPr lang="en-US" dirty="0" smtClean="0"/>
              <a:t>Attack part</a:t>
            </a:r>
          </a:p>
          <a:p>
            <a:pPr lvl="3"/>
            <a:r>
              <a:rPr lang="en-US" dirty="0" smtClean="0"/>
              <a:t>Transient part</a:t>
            </a:r>
          </a:p>
          <a:p>
            <a:pPr lvl="3"/>
            <a:r>
              <a:rPr lang="en-US" dirty="0" smtClean="0"/>
              <a:t>Stationary part</a:t>
            </a:r>
          </a:p>
          <a:p>
            <a:pPr lvl="1"/>
            <a:r>
              <a:rPr lang="en-US" dirty="0" err="1" smtClean="0"/>
              <a:t>eaQHM</a:t>
            </a:r>
            <a:r>
              <a:rPr lang="en-US" dirty="0" smtClean="0"/>
              <a:t> seems to fit well due to its adaptive properties</a:t>
            </a:r>
          </a:p>
          <a:p>
            <a:pPr lvl="1"/>
            <a:r>
              <a:rPr lang="en-US" dirty="0" smtClean="0"/>
              <a:t>Modeling comparison with </a:t>
            </a:r>
          </a:p>
          <a:p>
            <a:pPr lvl="2"/>
            <a:r>
              <a:rPr lang="en-US" dirty="0" smtClean="0"/>
              <a:t>Sinusoidal Model (SM)</a:t>
            </a:r>
          </a:p>
          <a:p>
            <a:pPr lvl="3"/>
            <a:r>
              <a:rPr lang="en-US" dirty="0" smtClean="0"/>
              <a:t>3 parameters in analysis, 3 in synthesis (per frame)</a:t>
            </a:r>
          </a:p>
          <a:p>
            <a:pPr lvl="2"/>
            <a:r>
              <a:rPr lang="en-US" dirty="0" smtClean="0"/>
              <a:t>Exponentially Damped Sinusoidal Model (EDS)</a:t>
            </a:r>
          </a:p>
          <a:p>
            <a:pPr lvl="3"/>
            <a:r>
              <a:rPr lang="en-US" dirty="0" smtClean="0"/>
              <a:t>4 parameters in analysis, 4 in synthesis (per frame)</a:t>
            </a:r>
          </a:p>
          <a:p>
            <a:pPr lvl="2"/>
            <a:r>
              <a:rPr lang="en-US" dirty="0" smtClean="0"/>
              <a:t>Reminder: </a:t>
            </a:r>
            <a:r>
              <a:rPr lang="en-US" dirty="0" err="1" smtClean="0"/>
              <a:t>eaQHM</a:t>
            </a:r>
            <a:r>
              <a:rPr lang="en-US" dirty="0" smtClean="0"/>
              <a:t> uses 4 parameters in analysis and 3 in synthesis</a:t>
            </a:r>
          </a:p>
          <a:p>
            <a:pPr lvl="1"/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Musical Instrument Sound modeling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534400" cy="5105400"/>
          </a:xfrm>
        </p:spPr>
        <p:txBody>
          <a:bodyPr>
            <a:normAutofit/>
          </a:bodyPr>
          <a:lstStyle/>
          <a:p>
            <a:r>
              <a:rPr lang="en-US" dirty="0" smtClean="0"/>
              <a:t>Database of ~90 sounds</a:t>
            </a:r>
          </a:p>
          <a:p>
            <a:pPr lvl="1"/>
            <a:r>
              <a:rPr lang="en-US" dirty="0" smtClean="0"/>
              <a:t>Brass, Woodwinds, Strings, Percussion, Popular, Keyboard</a:t>
            </a:r>
          </a:p>
          <a:p>
            <a:pPr lvl="1"/>
            <a:r>
              <a:rPr lang="en-US" dirty="0" smtClean="0"/>
              <a:t>Different fundamental frequency (C3 to C6)</a:t>
            </a:r>
          </a:p>
          <a:p>
            <a:r>
              <a:rPr lang="en-US" dirty="0" smtClean="0"/>
              <a:t>Evaluation in terms of SRER</a:t>
            </a:r>
          </a:p>
          <a:p>
            <a:pPr lvl="1"/>
            <a:r>
              <a:rPr lang="en-US" dirty="0" smtClean="0"/>
              <a:t>Local SRER (around the onset)</a:t>
            </a:r>
          </a:p>
          <a:p>
            <a:pPr lvl="1"/>
            <a:r>
              <a:rPr lang="en-US" dirty="0" smtClean="0"/>
              <a:t>Global SRER (whole waveform)</a:t>
            </a:r>
          </a:p>
          <a:p>
            <a:r>
              <a:rPr lang="en-US" dirty="0" smtClean="0"/>
              <a:t>Comparison over </a:t>
            </a:r>
          </a:p>
          <a:p>
            <a:pPr lvl="1"/>
            <a:r>
              <a:rPr lang="en-US" dirty="0" smtClean="0"/>
              <a:t>Adaptation number </a:t>
            </a:r>
          </a:p>
          <a:p>
            <a:pPr lvl="1"/>
            <a:r>
              <a:rPr lang="en-US" dirty="0" smtClean="0"/>
              <a:t>Number of partials</a:t>
            </a:r>
          </a:p>
          <a:p>
            <a:pPr lvl="1"/>
            <a:r>
              <a:rPr lang="en-US" dirty="0" smtClean="0"/>
              <a:t>Window size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Musical Instrument Sound modeling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Number of adaptations</a:t>
            </a:r>
            <a:endParaRPr lang="el-GR" dirty="0"/>
          </a:p>
        </p:txBody>
      </p:sp>
      <p:graphicFrame>
        <p:nvGraphicFramePr>
          <p:cNvPr id="89090" name="Object 2"/>
          <p:cNvGraphicFramePr>
            <a:graphicFrameLocks noChangeAspect="1"/>
          </p:cNvGraphicFramePr>
          <p:nvPr/>
        </p:nvGraphicFramePr>
        <p:xfrm>
          <a:off x="1752600" y="1828800"/>
          <a:ext cx="5400675" cy="432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091" name="Acrobat Document" r:id="rId4" imgW="5400473" imgH="4324324" progId="Acrobat.Document.11">
                  <p:embed/>
                </p:oleObj>
              </mc:Choice>
              <mc:Fallback>
                <p:oleObj name="Acrobat Document" r:id="rId4" imgW="5400473" imgH="4324324" progId="Acrobat.Document.1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1828800"/>
                        <a:ext cx="5400675" cy="4324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Musical Instrument Sound modeling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Number of partials: example</a:t>
            </a:r>
            <a:endParaRPr lang="el-GR" dirty="0"/>
          </a:p>
        </p:txBody>
      </p:sp>
      <p:pic>
        <p:nvPicPr>
          <p:cNvPr id="90114" name="Picture 2" descr="C:\Users\George\Desktop\PhDpres\SRER-mus-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676400"/>
            <a:ext cx="6162675" cy="4581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Musical Instrument Sound modeling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Window size: example</a:t>
            </a:r>
            <a:endParaRPr lang="el-GR" dirty="0"/>
          </a:p>
        </p:txBody>
      </p:sp>
      <p:pic>
        <p:nvPicPr>
          <p:cNvPr id="91138" name="Picture 2" descr="C:\Users\George\Desktop\PhDpres\SRER-mus-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6563" y="1676400"/>
            <a:ext cx="6162675" cy="4581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Adaptive Sinusoidal Modeling -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aSM</a:t>
            </a: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 smtClean="0"/>
              <a:t>Analysis and Synthesis of Speech using </a:t>
            </a:r>
            <a:r>
              <a:rPr lang="en-US" dirty="0" err="1" smtClean="0"/>
              <a:t>aSM</a:t>
            </a:r>
            <a:endParaRPr lang="en-US" dirty="0" smtClean="0"/>
          </a:p>
          <a:p>
            <a:r>
              <a:rPr lang="en-US" dirty="0" smtClean="0"/>
              <a:t>Speech Modifications</a:t>
            </a:r>
          </a:p>
          <a:p>
            <a:r>
              <a:rPr lang="en-US" dirty="0" smtClean="0"/>
              <a:t>Applications</a:t>
            </a:r>
          </a:p>
          <a:p>
            <a:pPr lvl="1"/>
            <a:r>
              <a:rPr lang="en-US" dirty="0" smtClean="0"/>
              <a:t>Musical Instrument Sound Modeling</a:t>
            </a:r>
          </a:p>
          <a:p>
            <a:pPr lvl="1"/>
            <a:r>
              <a:rPr lang="en-US" dirty="0" smtClean="0"/>
              <a:t>Expressive Speech Analysis and Classification</a:t>
            </a:r>
          </a:p>
          <a:p>
            <a:r>
              <a:rPr lang="en-US" dirty="0" smtClean="0"/>
              <a:t>Conclusions</a:t>
            </a:r>
          </a:p>
          <a:p>
            <a:r>
              <a:rPr lang="en-US" dirty="0" smtClean="0"/>
              <a:t>Contributions</a:t>
            </a:r>
          </a:p>
          <a:p>
            <a:endParaRPr lang="el-GR" dirty="0"/>
          </a:p>
        </p:txBody>
      </p:sp>
      <p:sp>
        <p:nvSpPr>
          <p:cNvPr id="4" name="Right Brace 3"/>
          <p:cNvSpPr/>
          <p:nvPr/>
        </p:nvSpPr>
        <p:spPr>
          <a:xfrm>
            <a:off x="6858000" y="1371600"/>
            <a:ext cx="228600" cy="7620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Right Brace 4"/>
          <p:cNvSpPr/>
          <p:nvPr/>
        </p:nvSpPr>
        <p:spPr>
          <a:xfrm>
            <a:off x="6858000" y="2438400"/>
            <a:ext cx="228600" cy="7620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Right Brace 5"/>
          <p:cNvSpPr/>
          <p:nvPr/>
        </p:nvSpPr>
        <p:spPr>
          <a:xfrm>
            <a:off x="6858000" y="3429000"/>
            <a:ext cx="228600" cy="11430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TextBox 6"/>
          <p:cNvSpPr txBox="1"/>
          <p:nvPr/>
        </p:nvSpPr>
        <p:spPr>
          <a:xfrm>
            <a:off x="7162800" y="1600200"/>
            <a:ext cx="1219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" pitchFamily="18" charset="0"/>
              </a:rPr>
              <a:t>PART I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62800" y="2667000"/>
            <a:ext cx="1027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" pitchFamily="18" charset="0"/>
              </a:rPr>
              <a:t>PART II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62800" y="3810000"/>
            <a:ext cx="1828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" pitchFamily="18" charset="0"/>
              </a:rPr>
              <a:t>PART III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eaQHM</a:t>
            </a:r>
            <a:r>
              <a:rPr lang="en-US" dirty="0" smtClean="0"/>
              <a:t> represents well sharp onsets with attack transients and inharmonic spectra</a:t>
            </a:r>
          </a:p>
          <a:p>
            <a:r>
              <a:rPr lang="en-US" dirty="0" smtClean="0"/>
              <a:t>Local and global SRER as a function of </a:t>
            </a:r>
          </a:p>
          <a:p>
            <a:pPr lvl="1"/>
            <a:r>
              <a:rPr lang="en-US" dirty="0" smtClean="0"/>
              <a:t>the number of partials</a:t>
            </a:r>
          </a:p>
          <a:p>
            <a:pPr lvl="1"/>
            <a:r>
              <a:rPr lang="en-US" dirty="0" smtClean="0"/>
              <a:t>the size of the analysis window 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eaQHM</a:t>
            </a:r>
            <a:r>
              <a:rPr lang="en-US" dirty="0" smtClean="0"/>
              <a:t> outperforms EDS and SM in average across both variations in almost all cases </a:t>
            </a:r>
          </a:p>
          <a:p>
            <a:r>
              <a:rPr lang="en-US" dirty="0" smtClean="0"/>
              <a:t>Fixed window size and number of partials</a:t>
            </a:r>
          </a:p>
          <a:p>
            <a:pPr lvl="1"/>
            <a:r>
              <a:rPr lang="en-US" dirty="0" err="1" smtClean="0"/>
              <a:t>eaQHM</a:t>
            </a:r>
            <a:r>
              <a:rPr lang="en-US" dirty="0" smtClean="0"/>
              <a:t> consistently outperformed EDS by more than 10dB and SM by over 25dB in average.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Adaptive Sinusoidal Modeling - </a:t>
            </a:r>
            <a:r>
              <a:rPr lang="en-US" dirty="0" err="1" smtClean="0"/>
              <a:t>aSM</a:t>
            </a:r>
            <a:endParaRPr lang="en-US" dirty="0" smtClean="0"/>
          </a:p>
          <a:p>
            <a:r>
              <a:rPr lang="en-US" dirty="0" smtClean="0"/>
              <a:t>Analysis and Synthesis of Speech using </a:t>
            </a:r>
            <a:r>
              <a:rPr lang="en-US" dirty="0" err="1" smtClean="0"/>
              <a:t>aSM</a:t>
            </a:r>
            <a:endParaRPr lang="en-US" dirty="0" smtClean="0"/>
          </a:p>
          <a:p>
            <a:r>
              <a:rPr lang="en-US" dirty="0" smtClean="0"/>
              <a:t>Speech Modifications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Applications</a:t>
            </a:r>
          </a:p>
          <a:p>
            <a:pPr lvl="1"/>
            <a:r>
              <a:rPr lang="en-US" dirty="0" smtClean="0"/>
              <a:t>Musical Instrument Sound Modeling</a:t>
            </a:r>
          </a:p>
          <a:p>
            <a:pPr lvl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Expressive Speech Analysis and Classification</a:t>
            </a:r>
          </a:p>
          <a:p>
            <a:r>
              <a:rPr lang="en-US" dirty="0" smtClean="0"/>
              <a:t>Conclusions</a:t>
            </a:r>
          </a:p>
          <a:p>
            <a:r>
              <a:rPr lang="en-US" dirty="0" smtClean="0"/>
              <a:t>Contributions</a:t>
            </a:r>
          </a:p>
          <a:p>
            <a:endParaRPr lang="el-GR" dirty="0"/>
          </a:p>
        </p:txBody>
      </p:sp>
      <p:sp>
        <p:nvSpPr>
          <p:cNvPr id="4" name="Right Brace 3"/>
          <p:cNvSpPr/>
          <p:nvPr/>
        </p:nvSpPr>
        <p:spPr>
          <a:xfrm>
            <a:off x="7315200" y="1295400"/>
            <a:ext cx="228600" cy="7620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Right Brace 4"/>
          <p:cNvSpPr/>
          <p:nvPr/>
        </p:nvSpPr>
        <p:spPr>
          <a:xfrm>
            <a:off x="7315200" y="2286000"/>
            <a:ext cx="228600" cy="7620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Right Brace 5"/>
          <p:cNvSpPr/>
          <p:nvPr/>
        </p:nvSpPr>
        <p:spPr>
          <a:xfrm>
            <a:off x="7315200" y="3200400"/>
            <a:ext cx="228600" cy="11430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TextBox 6"/>
          <p:cNvSpPr txBox="1"/>
          <p:nvPr/>
        </p:nvSpPr>
        <p:spPr>
          <a:xfrm>
            <a:off x="7620000" y="1524000"/>
            <a:ext cx="1219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" pitchFamily="18" charset="0"/>
              </a:rPr>
              <a:t>PART I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0" y="2514600"/>
            <a:ext cx="1027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" pitchFamily="18" charset="0"/>
              </a:rPr>
              <a:t>PART II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00" y="3657600"/>
            <a:ext cx="1295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" pitchFamily="18" charset="0"/>
              </a:rPr>
              <a:t>PART III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Expressive Speech Analysis – Classification 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51054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Expressive speech (ES)</a:t>
            </a:r>
          </a:p>
          <a:p>
            <a:pPr lvl="1"/>
            <a:r>
              <a:rPr lang="en-US" dirty="0" smtClean="0"/>
              <a:t>Speech style produced by an emotionally charged speaker</a:t>
            </a:r>
          </a:p>
          <a:p>
            <a:r>
              <a:rPr lang="en-US" dirty="0" smtClean="0"/>
              <a:t>Analysis of ES</a:t>
            </a:r>
          </a:p>
          <a:p>
            <a:pPr lvl="1"/>
            <a:r>
              <a:rPr lang="en-US" dirty="0" smtClean="0"/>
              <a:t>Health care, emergency conditions</a:t>
            </a:r>
          </a:p>
          <a:p>
            <a:pPr lvl="1"/>
            <a:r>
              <a:rPr lang="en-US" dirty="0" smtClean="0"/>
              <a:t>Speaker-speaker recognition and classification</a:t>
            </a:r>
          </a:p>
          <a:p>
            <a:pPr lvl="1"/>
            <a:r>
              <a:rPr lang="en-US" dirty="0" smtClean="0"/>
              <a:t>Speech synthesis</a:t>
            </a:r>
          </a:p>
          <a:p>
            <a:r>
              <a:rPr lang="en-US" dirty="0" smtClean="0"/>
              <a:t>Classification</a:t>
            </a:r>
          </a:p>
          <a:p>
            <a:pPr lvl="1"/>
            <a:r>
              <a:rPr lang="en-US" dirty="0" smtClean="0"/>
              <a:t>Numerous approaches</a:t>
            </a:r>
          </a:p>
          <a:p>
            <a:pPr lvl="2"/>
            <a:r>
              <a:rPr lang="en-US" dirty="0" smtClean="0"/>
              <a:t>Features</a:t>
            </a:r>
          </a:p>
          <a:p>
            <a:pPr lvl="3"/>
            <a:r>
              <a:rPr lang="en-US" dirty="0" smtClean="0"/>
              <a:t>Continuous: pitch, energy, formants</a:t>
            </a:r>
          </a:p>
          <a:p>
            <a:pPr lvl="3"/>
            <a:r>
              <a:rPr lang="en-US" dirty="0" smtClean="0"/>
              <a:t>Qualitative: voice quality</a:t>
            </a:r>
          </a:p>
          <a:p>
            <a:pPr lvl="3"/>
            <a:r>
              <a:rPr lang="en-US" dirty="0" smtClean="0"/>
              <a:t>Spectral: LPC,MFCC</a:t>
            </a:r>
          </a:p>
          <a:p>
            <a:pPr lvl="2"/>
            <a:r>
              <a:rPr lang="en-US" dirty="0" smtClean="0"/>
              <a:t>Schemes</a:t>
            </a:r>
          </a:p>
          <a:p>
            <a:pPr lvl="3"/>
            <a:r>
              <a:rPr lang="en-US" dirty="0" smtClean="0"/>
              <a:t>HMM, GMM, NN, SVM, VQ</a:t>
            </a:r>
          </a:p>
          <a:p>
            <a:r>
              <a:rPr lang="en-US" dirty="0" smtClean="0"/>
              <a:t>Sinusoidal analysis parameters are less often used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Expressive Speech Analysis – Classification 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458200" cy="5105400"/>
          </a:xfrm>
        </p:spPr>
        <p:txBody>
          <a:bodyPr>
            <a:normAutofit/>
          </a:bodyPr>
          <a:lstStyle/>
          <a:p>
            <a:r>
              <a:rPr lang="en-US" dirty="0" smtClean="0"/>
              <a:t>Is expressive speech well represented by adaptive models?</a:t>
            </a:r>
          </a:p>
        </p:txBody>
      </p:sp>
      <p:pic>
        <p:nvPicPr>
          <p:cNvPr id="94210" name="Picture 2" descr="C:\Users\George\Desktop\PhDpres\expr-SRER-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057400"/>
            <a:ext cx="7467600" cy="3095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Expressive Speech Analysis – Classification 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458200" cy="5105400"/>
          </a:xfrm>
        </p:spPr>
        <p:txBody>
          <a:bodyPr>
            <a:normAutofit/>
          </a:bodyPr>
          <a:lstStyle/>
          <a:p>
            <a:r>
              <a:rPr lang="en-US" dirty="0" smtClean="0"/>
              <a:t>Listening test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Expressivity can be captured by </a:t>
            </a:r>
            <a:r>
              <a:rPr lang="en-US" dirty="0" err="1" smtClean="0"/>
              <a:t>eaQHM</a:t>
            </a:r>
            <a:endParaRPr lang="en-US" dirty="0" smtClean="0"/>
          </a:p>
        </p:txBody>
      </p:sp>
      <p:pic>
        <p:nvPicPr>
          <p:cNvPr id="95234" name="Picture 2" descr="C:\Users\George\Desktop\PhDpres\expr-MOS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1752600"/>
            <a:ext cx="4648200" cy="32056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Expressive Speech Analysis – Classification 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Classification scheme</a:t>
            </a:r>
          </a:p>
          <a:p>
            <a:pPr lvl="1"/>
            <a:r>
              <a:rPr lang="en-US" dirty="0" smtClean="0"/>
              <a:t>SUSAS database </a:t>
            </a:r>
          </a:p>
          <a:p>
            <a:pPr lvl="2"/>
            <a:r>
              <a:rPr lang="en-US" dirty="0" smtClean="0"/>
              <a:t>Four emotions: </a:t>
            </a:r>
            <a:r>
              <a:rPr lang="en-US" i="1" dirty="0" smtClean="0"/>
              <a:t>angry, neutral, soft, question</a:t>
            </a:r>
            <a:endParaRPr lang="en-US" dirty="0" smtClean="0"/>
          </a:p>
          <a:p>
            <a:pPr lvl="2"/>
            <a:r>
              <a:rPr lang="en-US" dirty="0" smtClean="0"/>
              <a:t>~2520 words – 630 per emotion</a:t>
            </a:r>
          </a:p>
          <a:p>
            <a:pPr lvl="2"/>
            <a:r>
              <a:rPr lang="en-US" dirty="0" smtClean="0"/>
              <a:t>70% training, 30% testing</a:t>
            </a:r>
          </a:p>
          <a:p>
            <a:pPr lvl="1"/>
            <a:r>
              <a:rPr lang="en-US" dirty="0" smtClean="0"/>
              <a:t>Instantaneous parameters as features</a:t>
            </a:r>
          </a:p>
          <a:p>
            <a:pPr lvl="2"/>
            <a:r>
              <a:rPr lang="en-US" dirty="0" smtClean="0"/>
              <a:t>10 strongest amplitude components </a:t>
            </a:r>
          </a:p>
          <a:p>
            <a:pPr lvl="2"/>
            <a:r>
              <a:rPr lang="en-US" dirty="0" smtClean="0"/>
              <a:t>10 corresponding frequencies</a:t>
            </a:r>
          </a:p>
          <a:p>
            <a:pPr lvl="1"/>
            <a:r>
              <a:rPr lang="en-US" dirty="0" smtClean="0"/>
              <a:t>128-bit VQ classification scheme</a:t>
            </a:r>
          </a:p>
          <a:p>
            <a:pPr lvl="2"/>
            <a:r>
              <a:rPr lang="en-US" dirty="0" smtClean="0"/>
              <a:t>Minimization of Average Distortion</a:t>
            </a:r>
          </a:p>
          <a:p>
            <a:pPr lvl="1"/>
            <a:endParaRPr lang="el-GR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5105399" y="4561726"/>
          <a:ext cx="3106271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59" name="Equation" r:id="rId4" imgW="1600200" imgH="431640" progId="Equation.3">
                  <p:embed/>
                </p:oleObj>
              </mc:Choice>
              <mc:Fallback>
                <p:oleObj name="Equation" r:id="rId4" imgW="1600200" imgH="4316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399" y="4561726"/>
                        <a:ext cx="3106271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Expressive Speech Analysis – Classification 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Classification (Amplitudes) – (SM in parenthesis)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Classification (Frequencies) – (SM in parenthesis)</a:t>
            </a:r>
          </a:p>
          <a:p>
            <a:pPr lvl="1"/>
            <a:endParaRPr lang="el-GR" dirty="0"/>
          </a:p>
        </p:txBody>
      </p:sp>
      <p:pic>
        <p:nvPicPr>
          <p:cNvPr id="97283" name="Picture 3" descr="C:\Users\George\Desktop\PhDpres\classif-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636026"/>
            <a:ext cx="5043290" cy="1945374"/>
          </a:xfrm>
          <a:prstGeom prst="rect">
            <a:avLst/>
          </a:prstGeom>
          <a:noFill/>
        </p:spPr>
      </p:pic>
      <p:pic>
        <p:nvPicPr>
          <p:cNvPr id="97284" name="Picture 4" descr="C:\Users\George\Desktop\PhDpres\classif-2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4267200"/>
            <a:ext cx="5088331" cy="1867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Expressive Speech Analysis – Classification 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Classification (Amplitudes &amp; Frequencies)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Combination – (SM in parenthesis)</a:t>
            </a:r>
          </a:p>
          <a:p>
            <a:pPr lvl="1"/>
            <a:endParaRPr lang="el-GR" dirty="0"/>
          </a:p>
        </p:txBody>
      </p:sp>
      <p:pic>
        <p:nvPicPr>
          <p:cNvPr id="98306" name="Picture 2" descr="C:\Users\George\Desktop\PhDpres\classif-3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676400"/>
            <a:ext cx="6930989" cy="1524000"/>
          </a:xfrm>
          <a:prstGeom prst="rect">
            <a:avLst/>
          </a:prstGeom>
          <a:noFill/>
        </p:spPr>
      </p:pic>
      <p:pic>
        <p:nvPicPr>
          <p:cNvPr id="98307" name="Picture 3" descr="C:\Users\George\Desktop\PhDpres\classif-4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3810000"/>
            <a:ext cx="5867400" cy="21539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Expressive Speech Analysis – Classification 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Conclusions</a:t>
            </a:r>
          </a:p>
          <a:p>
            <a:pPr lvl="1"/>
            <a:r>
              <a:rPr lang="en-US" dirty="0" smtClean="0"/>
              <a:t>Different emotional speech styles can be effectively represented by the </a:t>
            </a:r>
            <a:r>
              <a:rPr lang="en-US" dirty="0" err="1" smtClean="0"/>
              <a:t>eaQHM</a:t>
            </a:r>
            <a:r>
              <a:rPr lang="en-US" dirty="0" smtClean="0"/>
              <a:t>.</a:t>
            </a:r>
          </a:p>
          <a:p>
            <a:pPr lvl="2"/>
            <a:r>
              <a:rPr lang="en-US" dirty="0" smtClean="0"/>
              <a:t>Validated objectively and subjectively</a:t>
            </a:r>
          </a:p>
          <a:p>
            <a:pPr lvl="1"/>
            <a:r>
              <a:rPr lang="en-US" dirty="0" smtClean="0"/>
              <a:t>A VQ classification based on </a:t>
            </a:r>
            <a:r>
              <a:rPr lang="en-US" dirty="0" err="1" smtClean="0"/>
              <a:t>eaQHM</a:t>
            </a:r>
            <a:r>
              <a:rPr lang="en-US" dirty="0" smtClean="0"/>
              <a:t> achieves higher classification scores for a subset of the SUSAS database</a:t>
            </a:r>
          </a:p>
          <a:p>
            <a:pPr lvl="2"/>
            <a:r>
              <a:rPr lang="en-US" dirty="0" smtClean="0"/>
              <a:t>Both on single-feature classification based on the sinusoidal parameters and on their combination.</a:t>
            </a:r>
          </a:p>
          <a:p>
            <a:pPr lvl="1"/>
            <a:r>
              <a:rPr lang="en-US" dirty="0" smtClean="0"/>
              <a:t>Future work can focus on different classifiers, phase parameter exploitation, and transforming neutral speech into emotional.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Adaptive Sinusoidal Modeling - </a:t>
            </a:r>
            <a:r>
              <a:rPr lang="en-US" dirty="0" err="1" smtClean="0"/>
              <a:t>aSM</a:t>
            </a:r>
            <a:endParaRPr lang="en-US" dirty="0" smtClean="0"/>
          </a:p>
          <a:p>
            <a:r>
              <a:rPr lang="en-US" dirty="0" smtClean="0"/>
              <a:t>Analysis and Synthesis of Speech using </a:t>
            </a:r>
            <a:r>
              <a:rPr lang="en-US" dirty="0" err="1" smtClean="0"/>
              <a:t>aSM</a:t>
            </a:r>
            <a:endParaRPr lang="en-US" dirty="0" smtClean="0"/>
          </a:p>
          <a:p>
            <a:r>
              <a:rPr lang="en-US" dirty="0" smtClean="0"/>
              <a:t>Speech Modifications</a:t>
            </a:r>
          </a:p>
          <a:p>
            <a:r>
              <a:rPr lang="en-US" dirty="0" smtClean="0"/>
              <a:t>Applications</a:t>
            </a:r>
          </a:p>
          <a:p>
            <a:pPr lvl="1"/>
            <a:r>
              <a:rPr lang="en-US" dirty="0" smtClean="0"/>
              <a:t>Musical Instrument Sound Modeling</a:t>
            </a:r>
          </a:p>
          <a:p>
            <a:pPr lvl="1"/>
            <a:r>
              <a:rPr lang="en-US" dirty="0" smtClean="0"/>
              <a:t>Expressive Speech Analysis and Classification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</a:t>
            </a:r>
          </a:p>
          <a:p>
            <a:r>
              <a:rPr lang="en-US" dirty="0" smtClean="0"/>
              <a:t>Contributions</a:t>
            </a:r>
          </a:p>
          <a:p>
            <a:endParaRPr lang="el-GR" dirty="0"/>
          </a:p>
        </p:txBody>
      </p:sp>
      <p:sp>
        <p:nvSpPr>
          <p:cNvPr id="4" name="Right Brace 3"/>
          <p:cNvSpPr/>
          <p:nvPr/>
        </p:nvSpPr>
        <p:spPr>
          <a:xfrm>
            <a:off x="6705600" y="1295400"/>
            <a:ext cx="228600" cy="7620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Right Brace 4"/>
          <p:cNvSpPr/>
          <p:nvPr/>
        </p:nvSpPr>
        <p:spPr>
          <a:xfrm>
            <a:off x="6705600" y="2286000"/>
            <a:ext cx="228600" cy="7620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Right Brace 5"/>
          <p:cNvSpPr/>
          <p:nvPr/>
        </p:nvSpPr>
        <p:spPr>
          <a:xfrm>
            <a:off x="6705600" y="3200400"/>
            <a:ext cx="228600" cy="11430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TextBox 6"/>
          <p:cNvSpPr txBox="1"/>
          <p:nvPr/>
        </p:nvSpPr>
        <p:spPr>
          <a:xfrm>
            <a:off x="7010400" y="1524000"/>
            <a:ext cx="1219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" pitchFamily="18" charset="0"/>
              </a:rPr>
              <a:t>PART I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10400" y="2514600"/>
            <a:ext cx="1027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" pitchFamily="18" charset="0"/>
              </a:rPr>
              <a:t>PART II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10400" y="3657600"/>
            <a:ext cx="1295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" pitchFamily="18" charset="0"/>
              </a:rPr>
              <a:t>PART III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Adaptive Sinusoidal Modeling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5105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Definition:</a:t>
            </a:r>
          </a:p>
          <a:p>
            <a:pPr lvl="1"/>
            <a:r>
              <a:rPr lang="en-US" dirty="0" smtClean="0"/>
              <a:t>        : complex amplitude</a:t>
            </a:r>
          </a:p>
          <a:p>
            <a:pPr lvl="1"/>
            <a:r>
              <a:rPr lang="en-US" dirty="0" smtClean="0"/>
              <a:t>        : complex </a:t>
            </a:r>
            <a:r>
              <a:rPr lang="en-US" b="1" u="sng" dirty="0" smtClean="0">
                <a:latin typeface="Cambria" pitchFamily="18" charset="0"/>
              </a:rPr>
              <a:t>adaptive</a:t>
            </a:r>
            <a:r>
              <a:rPr lang="en-US" dirty="0" smtClean="0"/>
              <a:t> basis functions</a:t>
            </a:r>
          </a:p>
          <a:p>
            <a:r>
              <a:rPr lang="en-US" dirty="0" smtClean="0"/>
              <a:t>Already proposed </a:t>
            </a:r>
            <a:r>
              <a:rPr lang="en-US" dirty="0" err="1" smtClean="0"/>
              <a:t>aSMs</a:t>
            </a:r>
            <a:endParaRPr lang="en-US" dirty="0" smtClean="0"/>
          </a:p>
          <a:p>
            <a:pPr lvl="1"/>
            <a:r>
              <a:rPr lang="en-US" dirty="0" smtClean="0"/>
              <a:t>Adaptive Quasi-Harmonic Model - </a:t>
            </a:r>
            <a:r>
              <a:rPr lang="en-US" dirty="0" err="1" smtClean="0"/>
              <a:t>aQHM</a:t>
            </a:r>
            <a:r>
              <a:rPr lang="en-US" dirty="0" smtClean="0"/>
              <a:t>[3]: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Adaptive Harmonic Model - </a:t>
            </a:r>
            <a:r>
              <a:rPr lang="en-US" dirty="0" err="1" smtClean="0"/>
              <a:t>aHM</a:t>
            </a:r>
            <a:r>
              <a:rPr lang="en-US" dirty="0" smtClean="0"/>
              <a:t>[4]: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Proposed in this thesis: </a:t>
            </a:r>
          </a:p>
          <a:p>
            <a:pPr lvl="1"/>
            <a:r>
              <a:rPr lang="en-US" b="1" i="1" dirty="0" smtClean="0">
                <a:latin typeface="Adobe Kaiti Std R" pitchFamily="18" charset="-128"/>
                <a:ea typeface="Adobe Kaiti Std R" pitchFamily="18" charset="-128"/>
              </a:rPr>
              <a:t>Extended adaptive Quasi-Harmonic Model (</a:t>
            </a:r>
            <a:r>
              <a:rPr lang="en-US" b="1" i="1" dirty="0" err="1" smtClean="0">
                <a:latin typeface="Adobe Kaiti Std R" pitchFamily="18" charset="-128"/>
                <a:ea typeface="Adobe Kaiti Std R" pitchFamily="18" charset="-128"/>
              </a:rPr>
              <a:t>eaQHM</a:t>
            </a:r>
            <a:r>
              <a:rPr lang="en-US" b="1" i="1" dirty="0" smtClean="0">
                <a:latin typeface="Adobe Kaiti Std R" pitchFamily="18" charset="-128"/>
                <a:ea typeface="Adobe Kaiti Std R" pitchFamily="18" charset="-128"/>
              </a:rPr>
              <a:t>)</a:t>
            </a:r>
          </a:p>
          <a:p>
            <a:pPr lvl="1"/>
            <a:endParaRPr lang="en-US" b="1" i="1" dirty="0" smtClean="0">
              <a:latin typeface="Adobe Kaiti Std R" pitchFamily="18" charset="-128"/>
              <a:ea typeface="Adobe Kaiti Std R" pitchFamily="18" charset="-128"/>
            </a:endParaRPr>
          </a:p>
          <a:p>
            <a:pPr lvl="1"/>
            <a:r>
              <a:rPr lang="en-US" b="1" i="1" dirty="0" smtClean="0">
                <a:latin typeface="Adobe Kaiti Std R" pitchFamily="18" charset="-128"/>
                <a:ea typeface="Adobe Kaiti Std R" pitchFamily="18" charset="-128"/>
              </a:rPr>
              <a:t>Definition:</a:t>
            </a:r>
          </a:p>
          <a:p>
            <a:pPr lvl="1"/>
            <a:endParaRPr lang="en-US" dirty="0" smtClean="0"/>
          </a:p>
          <a:p>
            <a:pPr lvl="2"/>
            <a:endParaRPr lang="en-US" dirty="0" smtClean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351926" y="1194370"/>
          <a:ext cx="26670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7" name="Equation" r:id="rId4" imgW="1435100" imgH="292100" progId="Equation.3">
                  <p:embed/>
                </p:oleObj>
              </mc:Choice>
              <mc:Fallback>
                <p:oleObj name="Equation" r:id="rId4" imgW="1435100" imgH="292100" progId="Equation.3">
                  <p:embed/>
                  <p:pic>
                    <p:nvPicPr>
                      <p:cNvPr id="0" name="Picture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1926" y="1194370"/>
                        <a:ext cx="26670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066800" y="1676400"/>
          <a:ext cx="613833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8" name="Equation" r:id="rId6" imgW="368300" imgH="457200" progId="Equation.3">
                  <p:embed/>
                </p:oleObj>
              </mc:Choice>
              <mc:Fallback>
                <p:oleObj name="Equation" r:id="rId6" imgW="368300" imgH="457200" progId="Equation.3">
                  <p:embed/>
                  <p:pic>
                    <p:nvPicPr>
                      <p:cNvPr id="0" name="Picture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1676400"/>
                        <a:ext cx="613833" cy="76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1600200" y="3179852"/>
          <a:ext cx="3611563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9" name="Equation" r:id="rId8" imgW="1943100" imgH="241300" progId="Equation.3">
                  <p:embed/>
                </p:oleObj>
              </mc:Choice>
              <mc:Fallback>
                <p:oleObj name="Equation" r:id="rId8" imgW="1943100" imgH="241300" progId="Equation.3">
                  <p:embed/>
                  <p:pic>
                    <p:nvPicPr>
                      <p:cNvPr id="0" name="Picture 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3179852"/>
                        <a:ext cx="3611563" cy="441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3" name="Object 5"/>
          <p:cNvGraphicFramePr>
            <a:graphicFrameLocks noChangeAspect="1"/>
          </p:cNvGraphicFramePr>
          <p:nvPr/>
        </p:nvGraphicFramePr>
        <p:xfrm>
          <a:off x="1600200" y="3902075"/>
          <a:ext cx="3659187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0" name="Equation" r:id="rId10" imgW="1968500" imgH="241300" progId="Equation.3">
                  <p:embed/>
                </p:oleObj>
              </mc:Choice>
              <mc:Fallback>
                <p:oleObj name="Equation" r:id="rId10" imgW="1968500" imgH="241300" progId="Equation.3">
                  <p:embed/>
                  <p:pic>
                    <p:nvPicPr>
                      <p:cNvPr id="0" name="Picture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3902075"/>
                        <a:ext cx="3659187" cy="441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5" name="Object 7"/>
          <p:cNvGraphicFramePr>
            <a:graphicFrameLocks noChangeAspect="1"/>
          </p:cNvGraphicFramePr>
          <p:nvPr/>
        </p:nvGraphicFramePr>
        <p:xfrm>
          <a:off x="1635125" y="5121275"/>
          <a:ext cx="4178300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1" name="Equation" r:id="rId12" imgW="2247900" imgH="241300" progId="Equation.3">
                  <p:embed/>
                </p:oleObj>
              </mc:Choice>
              <mc:Fallback>
                <p:oleObj name="Equation" r:id="rId12" imgW="2247900" imgH="241300" progId="Equation.3">
                  <p:embed/>
                  <p:pic>
                    <p:nvPicPr>
                      <p:cNvPr id="0" name="Picture 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5125" y="5121275"/>
                        <a:ext cx="4178300" cy="441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6" name="Object 8"/>
          <p:cNvGraphicFramePr>
            <a:graphicFrameLocks noChangeAspect="1"/>
          </p:cNvGraphicFramePr>
          <p:nvPr/>
        </p:nvGraphicFramePr>
        <p:xfrm>
          <a:off x="2520950" y="5588000"/>
          <a:ext cx="3422650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2" name="Equation" r:id="rId14" imgW="1841500" imgH="444500" progId="Equation.3">
                  <p:embed/>
                </p:oleObj>
              </mc:Choice>
              <mc:Fallback>
                <p:oleObj name="Equation" r:id="rId14" imgW="1841500" imgH="444500" progId="Equation.3">
                  <p:embed/>
                  <p:pic>
                    <p:nvPicPr>
                      <p:cNvPr id="0" name="Picture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0950" y="5588000"/>
                        <a:ext cx="3422650" cy="812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5105400"/>
          </a:xfrm>
        </p:spPr>
        <p:txBody>
          <a:bodyPr/>
          <a:lstStyle/>
          <a:p>
            <a:r>
              <a:rPr lang="en-US" dirty="0" smtClean="0"/>
              <a:t>Presented a novel model for AM-FM decomposition named </a:t>
            </a:r>
            <a:r>
              <a:rPr lang="en-US" dirty="0" err="1" smtClean="0"/>
              <a:t>eaQHM</a:t>
            </a:r>
            <a:endParaRPr lang="en-US" dirty="0" smtClean="0"/>
          </a:p>
          <a:p>
            <a:pPr lvl="1"/>
            <a:r>
              <a:rPr lang="en-US" dirty="0" smtClean="0"/>
              <a:t>Able to represent non-stationary parts of speech very accurately</a:t>
            </a:r>
          </a:p>
          <a:p>
            <a:r>
              <a:rPr lang="en-US" dirty="0" smtClean="0"/>
              <a:t>Presented a novel full-band analysis and synthesis system based on </a:t>
            </a:r>
            <a:r>
              <a:rPr lang="en-US" dirty="0" err="1" smtClean="0"/>
              <a:t>eaQHM</a:t>
            </a:r>
            <a:endParaRPr lang="en-US" dirty="0" smtClean="0"/>
          </a:p>
          <a:p>
            <a:pPr lvl="1"/>
            <a:r>
              <a:rPr lang="en-US" dirty="0" smtClean="0"/>
              <a:t>Capable of indistinguishable analysis and </a:t>
            </a:r>
            <a:r>
              <a:rPr lang="en-US" dirty="0" err="1" smtClean="0"/>
              <a:t>resynthesis</a:t>
            </a:r>
            <a:r>
              <a:rPr lang="en-US" dirty="0" smtClean="0"/>
              <a:t> of speech</a:t>
            </a:r>
          </a:p>
          <a:p>
            <a:r>
              <a:rPr lang="en-US" dirty="0" smtClean="0"/>
              <a:t>Proposed speech modifications based on the </a:t>
            </a:r>
            <a:r>
              <a:rPr lang="en-US" dirty="0" err="1" smtClean="0"/>
              <a:t>eaQHM</a:t>
            </a:r>
            <a:r>
              <a:rPr lang="en-US" dirty="0" smtClean="0"/>
              <a:t> and the recently proposed </a:t>
            </a:r>
            <a:r>
              <a:rPr lang="en-US" dirty="0" err="1" smtClean="0"/>
              <a:t>aHM</a:t>
            </a:r>
            <a:endParaRPr lang="en-US" dirty="0" smtClean="0"/>
          </a:p>
          <a:p>
            <a:r>
              <a:rPr lang="en-US" dirty="0" smtClean="0"/>
              <a:t>Applied the model on two different problems</a:t>
            </a:r>
          </a:p>
          <a:p>
            <a:pPr lvl="1"/>
            <a:r>
              <a:rPr lang="en-US" dirty="0" smtClean="0"/>
              <a:t>Modeling of musical instrument sounds</a:t>
            </a:r>
          </a:p>
          <a:p>
            <a:pPr lvl="1"/>
            <a:r>
              <a:rPr lang="en-US" dirty="0" smtClean="0"/>
              <a:t>Modeling and classifying emotional speech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Adaptive Sinusoidal Modeling - </a:t>
            </a:r>
            <a:r>
              <a:rPr lang="en-US" dirty="0" err="1" smtClean="0"/>
              <a:t>aSM</a:t>
            </a:r>
            <a:endParaRPr lang="en-US" dirty="0" smtClean="0"/>
          </a:p>
          <a:p>
            <a:r>
              <a:rPr lang="en-US" dirty="0" smtClean="0"/>
              <a:t>Analysis and Synthesis of Speech using </a:t>
            </a:r>
            <a:r>
              <a:rPr lang="en-US" dirty="0" err="1" smtClean="0"/>
              <a:t>aSM</a:t>
            </a:r>
            <a:endParaRPr lang="en-US" dirty="0" smtClean="0"/>
          </a:p>
          <a:p>
            <a:r>
              <a:rPr lang="en-US" dirty="0" smtClean="0"/>
              <a:t>Speech Modifications</a:t>
            </a:r>
          </a:p>
          <a:p>
            <a:r>
              <a:rPr lang="en-US" dirty="0" smtClean="0"/>
              <a:t>Applications</a:t>
            </a:r>
          </a:p>
          <a:p>
            <a:pPr lvl="1"/>
            <a:r>
              <a:rPr lang="en-US" dirty="0" smtClean="0"/>
              <a:t>Musical Instrument Sound Modeling</a:t>
            </a:r>
          </a:p>
          <a:p>
            <a:pPr lvl="1"/>
            <a:r>
              <a:rPr lang="en-US" dirty="0" smtClean="0"/>
              <a:t>Expressive Speech Analysis and Classification</a:t>
            </a:r>
          </a:p>
          <a:p>
            <a:r>
              <a:rPr lang="en-US" dirty="0" smtClean="0"/>
              <a:t>Conclusions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Contributions</a:t>
            </a:r>
          </a:p>
          <a:p>
            <a:endParaRPr lang="el-GR" dirty="0"/>
          </a:p>
        </p:txBody>
      </p:sp>
      <p:sp>
        <p:nvSpPr>
          <p:cNvPr id="4" name="Right Brace 3"/>
          <p:cNvSpPr/>
          <p:nvPr/>
        </p:nvSpPr>
        <p:spPr>
          <a:xfrm>
            <a:off x="6705600" y="1295400"/>
            <a:ext cx="228600" cy="7620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Right Brace 4"/>
          <p:cNvSpPr/>
          <p:nvPr/>
        </p:nvSpPr>
        <p:spPr>
          <a:xfrm>
            <a:off x="6705600" y="2286000"/>
            <a:ext cx="228600" cy="7620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Right Brace 5"/>
          <p:cNvSpPr/>
          <p:nvPr/>
        </p:nvSpPr>
        <p:spPr>
          <a:xfrm>
            <a:off x="6705600" y="3200400"/>
            <a:ext cx="228600" cy="11430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TextBox 6"/>
          <p:cNvSpPr txBox="1"/>
          <p:nvPr/>
        </p:nvSpPr>
        <p:spPr>
          <a:xfrm>
            <a:off x="7010400" y="1524000"/>
            <a:ext cx="1219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" pitchFamily="18" charset="0"/>
              </a:rPr>
              <a:t>PART I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10400" y="2514600"/>
            <a:ext cx="1027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" pitchFamily="18" charset="0"/>
              </a:rPr>
              <a:t>PART II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10400" y="3657600"/>
            <a:ext cx="1295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" pitchFamily="18" charset="0"/>
              </a:rPr>
              <a:t>PART III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Contributions</a:t>
            </a:r>
            <a:r>
              <a:rPr lang="el-GR" dirty="0" smtClean="0"/>
              <a:t> Ι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Caetano M., </a:t>
            </a:r>
            <a:r>
              <a:rPr lang="en-US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Kafentzis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G. </a:t>
            </a:r>
            <a:r>
              <a:rPr lang="en-US" dirty="0" smtClean="0"/>
              <a:t>, </a:t>
            </a:r>
            <a:r>
              <a:rPr lang="en-US" dirty="0" err="1" smtClean="0"/>
              <a:t>Mouchtaris</a:t>
            </a:r>
            <a:r>
              <a:rPr lang="en-US" dirty="0" smtClean="0"/>
              <a:t> A., </a:t>
            </a:r>
            <a:r>
              <a:rPr lang="en-US" dirty="0" err="1" smtClean="0"/>
              <a:t>Stylianou</a:t>
            </a:r>
            <a:r>
              <a:rPr lang="en-US" dirty="0" smtClean="0"/>
              <a:t> Y.,</a:t>
            </a:r>
          </a:p>
          <a:p>
            <a:pPr lvl="1"/>
            <a:r>
              <a:rPr lang="en-US" dirty="0" smtClean="0"/>
              <a:t>Adaptive Sinusoidal Modeling of Musical Instrument Sounds,</a:t>
            </a:r>
          </a:p>
          <a:p>
            <a:pPr lvl="3"/>
            <a:r>
              <a:rPr lang="en-US" dirty="0" smtClean="0"/>
              <a:t>In IEEE Transactions on Acoustics, Speech, and Language Processing (TASLP), 2014, </a:t>
            </a:r>
            <a:r>
              <a:rPr lang="en-US" u="sng" dirty="0" smtClean="0"/>
              <a:t>under submission.</a:t>
            </a:r>
          </a:p>
          <a:p>
            <a:r>
              <a:rPr lang="en-US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Kafentzis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G. </a:t>
            </a:r>
            <a:r>
              <a:rPr lang="en-US" dirty="0" smtClean="0"/>
              <a:t>, </a:t>
            </a:r>
            <a:r>
              <a:rPr lang="en-US" dirty="0" err="1" smtClean="0"/>
              <a:t>Pantazis</a:t>
            </a:r>
            <a:r>
              <a:rPr lang="en-US" dirty="0" smtClean="0"/>
              <a:t> Y., </a:t>
            </a:r>
            <a:r>
              <a:rPr lang="en-US" dirty="0" err="1" smtClean="0"/>
              <a:t>Rosec</a:t>
            </a:r>
            <a:r>
              <a:rPr lang="en-US" dirty="0" smtClean="0"/>
              <a:t> O., </a:t>
            </a:r>
            <a:r>
              <a:rPr lang="en-US" dirty="0" err="1" smtClean="0"/>
              <a:t>Stylianou</a:t>
            </a:r>
            <a:r>
              <a:rPr lang="en-US" dirty="0" smtClean="0"/>
              <a:t> Y.,  </a:t>
            </a:r>
          </a:p>
          <a:p>
            <a:pPr lvl="1"/>
            <a:r>
              <a:rPr lang="en-US" dirty="0" smtClean="0"/>
              <a:t>An Extension of the Adaptive Quasi-Harmonic Model, </a:t>
            </a:r>
          </a:p>
          <a:p>
            <a:pPr lvl="3"/>
            <a:r>
              <a:rPr lang="en-US" dirty="0" smtClean="0"/>
              <a:t>In IEEE International Conference on Acoustics, Speech, and Signal Processing (ICASSP), 2012</a:t>
            </a:r>
          </a:p>
          <a:p>
            <a:r>
              <a:rPr lang="en-US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Kafentzis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G. </a:t>
            </a:r>
            <a:r>
              <a:rPr lang="en-US" dirty="0" smtClean="0"/>
              <a:t>, </a:t>
            </a:r>
            <a:r>
              <a:rPr lang="en-US" dirty="0" err="1" smtClean="0"/>
              <a:t>Rosec</a:t>
            </a:r>
            <a:r>
              <a:rPr lang="en-US" dirty="0" smtClean="0"/>
              <a:t> O., </a:t>
            </a:r>
            <a:r>
              <a:rPr lang="en-US" dirty="0" err="1" smtClean="0"/>
              <a:t>Stylianou</a:t>
            </a:r>
            <a:r>
              <a:rPr lang="en-US" dirty="0" smtClean="0"/>
              <a:t> Y., </a:t>
            </a:r>
          </a:p>
          <a:p>
            <a:pPr lvl="1"/>
            <a:r>
              <a:rPr lang="en-US" dirty="0" smtClean="0"/>
              <a:t>On the Modeling of Voiceless Stop Sounds of Speech using Adaptive Quasi-Harmonic Models,</a:t>
            </a:r>
          </a:p>
          <a:p>
            <a:pPr lvl="3"/>
            <a:r>
              <a:rPr lang="en-US" dirty="0" smtClean="0"/>
              <a:t>In Conference of International Speech Communication Association (INTERSPEECH), 2012</a:t>
            </a:r>
          </a:p>
          <a:p>
            <a:r>
              <a:rPr lang="en-US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Kafentzis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G. </a:t>
            </a:r>
            <a:r>
              <a:rPr lang="en-US" dirty="0" smtClean="0"/>
              <a:t>, </a:t>
            </a:r>
            <a:r>
              <a:rPr lang="en-US" dirty="0" err="1" smtClean="0"/>
              <a:t>Degottex</a:t>
            </a:r>
            <a:r>
              <a:rPr lang="en-US" dirty="0" smtClean="0"/>
              <a:t> G., </a:t>
            </a:r>
            <a:r>
              <a:rPr lang="en-US" dirty="0" err="1" smtClean="0"/>
              <a:t>Rosec</a:t>
            </a:r>
            <a:r>
              <a:rPr lang="en-US" dirty="0" smtClean="0"/>
              <a:t> O., </a:t>
            </a:r>
            <a:r>
              <a:rPr lang="en-US" dirty="0" err="1" smtClean="0"/>
              <a:t>Stylianou</a:t>
            </a:r>
            <a:r>
              <a:rPr lang="en-US" dirty="0" smtClean="0"/>
              <a:t> Y.,</a:t>
            </a:r>
          </a:p>
          <a:p>
            <a:pPr lvl="1"/>
            <a:r>
              <a:rPr lang="en-US" dirty="0" smtClean="0"/>
              <a:t>Time-scale Modifications based on an Adaptive Harmonic Model,</a:t>
            </a:r>
          </a:p>
          <a:p>
            <a:pPr lvl="3"/>
            <a:r>
              <a:rPr lang="en-US" dirty="0" smtClean="0"/>
              <a:t>In IEEE International Conference on Acoustics, Speech, and Signal Processing (ICASSP), 2013</a:t>
            </a:r>
          </a:p>
          <a:p>
            <a:r>
              <a:rPr lang="en-US" dirty="0" smtClean="0"/>
              <a:t>Caetano M., </a:t>
            </a:r>
            <a:r>
              <a:rPr lang="en-US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Kafentzis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G. </a:t>
            </a:r>
            <a:r>
              <a:rPr lang="en-US" dirty="0" smtClean="0"/>
              <a:t>, </a:t>
            </a:r>
            <a:r>
              <a:rPr lang="en-US" dirty="0" err="1" smtClean="0"/>
              <a:t>Mouchtaris</a:t>
            </a:r>
            <a:r>
              <a:rPr lang="en-US" dirty="0" smtClean="0"/>
              <a:t> A., </a:t>
            </a:r>
            <a:r>
              <a:rPr lang="en-US" dirty="0" err="1" smtClean="0"/>
              <a:t>Stylianou</a:t>
            </a:r>
            <a:r>
              <a:rPr lang="en-US" dirty="0" smtClean="0"/>
              <a:t> Y.,</a:t>
            </a:r>
          </a:p>
          <a:p>
            <a:pPr lvl="1"/>
            <a:r>
              <a:rPr lang="en-US" dirty="0" smtClean="0"/>
              <a:t>Adaptive Sinusoidal Modeling of Percussive Musical Instrument Sounds,</a:t>
            </a:r>
          </a:p>
          <a:p>
            <a:pPr lvl="3"/>
            <a:r>
              <a:rPr lang="en-US" dirty="0" smtClean="0"/>
              <a:t>In European Signal Processing Conference (EUSIPCO), 2013</a:t>
            </a:r>
          </a:p>
          <a:p>
            <a:pPr lvl="3"/>
            <a:endParaRPr lang="pt-B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Contributions</a:t>
            </a:r>
            <a:r>
              <a:rPr lang="el-GR" dirty="0" smtClean="0"/>
              <a:t> ΙΙ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534400" cy="53340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Caetano M., </a:t>
            </a:r>
            <a:r>
              <a:rPr lang="en-US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Kafentzis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G.</a:t>
            </a:r>
            <a:r>
              <a:rPr lang="en-US" dirty="0" smtClean="0"/>
              <a:t>, </a:t>
            </a:r>
            <a:r>
              <a:rPr lang="en-US" dirty="0" err="1" smtClean="0"/>
              <a:t>Degottex</a:t>
            </a:r>
            <a:r>
              <a:rPr lang="en-US" dirty="0" smtClean="0"/>
              <a:t> G., </a:t>
            </a:r>
            <a:r>
              <a:rPr lang="en-US" dirty="0" err="1" smtClean="0"/>
              <a:t>Mouchtaris</a:t>
            </a:r>
            <a:r>
              <a:rPr lang="en-US" dirty="0" smtClean="0"/>
              <a:t> A., </a:t>
            </a:r>
            <a:r>
              <a:rPr lang="en-US" dirty="0" err="1" smtClean="0"/>
              <a:t>Stylianou</a:t>
            </a:r>
            <a:r>
              <a:rPr lang="en-US" dirty="0" smtClean="0"/>
              <a:t> Y.,</a:t>
            </a:r>
          </a:p>
          <a:p>
            <a:pPr lvl="1"/>
            <a:r>
              <a:rPr lang="en-US" dirty="0" smtClean="0"/>
              <a:t>Evaluating How Well Filtered White Noise Models the Residual from Sinusoidal Modeling of Musical Instrument Sounds,</a:t>
            </a:r>
          </a:p>
          <a:p>
            <a:pPr lvl="3"/>
            <a:r>
              <a:rPr lang="en-US" dirty="0" smtClean="0"/>
              <a:t>In Workshop on Applications of Signal Processing to Audio and Acoustics (WASPAA), 2013</a:t>
            </a:r>
          </a:p>
          <a:p>
            <a:r>
              <a:rPr lang="en-US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Kafentzis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G.</a:t>
            </a:r>
            <a:r>
              <a:rPr lang="en-US" dirty="0" smtClean="0"/>
              <a:t>, </a:t>
            </a:r>
            <a:r>
              <a:rPr lang="en-US" dirty="0" err="1" smtClean="0"/>
              <a:t>Degottex</a:t>
            </a:r>
            <a:r>
              <a:rPr lang="en-US" dirty="0" smtClean="0"/>
              <a:t> G., </a:t>
            </a:r>
            <a:r>
              <a:rPr lang="en-US" dirty="0" err="1" smtClean="0"/>
              <a:t>Rosec</a:t>
            </a:r>
            <a:r>
              <a:rPr lang="en-US" dirty="0" smtClean="0"/>
              <a:t> O., </a:t>
            </a:r>
            <a:r>
              <a:rPr lang="en-US" dirty="0" err="1" smtClean="0"/>
              <a:t>Stylianou</a:t>
            </a:r>
            <a:r>
              <a:rPr lang="en-US" dirty="0" smtClean="0"/>
              <a:t> Y.,</a:t>
            </a:r>
          </a:p>
          <a:p>
            <a:pPr lvl="1"/>
            <a:r>
              <a:rPr lang="en-US" dirty="0" smtClean="0"/>
              <a:t>Pitch-scale Modifications based on an Adaptive Harmonic Model,</a:t>
            </a:r>
          </a:p>
          <a:p>
            <a:pPr lvl="3"/>
            <a:r>
              <a:rPr lang="en-US" dirty="0" smtClean="0"/>
              <a:t>In International Conference on Acoustics, Speech, and Signal Processing (ICASSP), 2014</a:t>
            </a:r>
          </a:p>
          <a:p>
            <a:r>
              <a:rPr lang="en-US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Kafentzis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G.</a:t>
            </a:r>
            <a:r>
              <a:rPr lang="en-US" dirty="0" smtClean="0"/>
              <a:t>, </a:t>
            </a:r>
            <a:r>
              <a:rPr lang="en-US" dirty="0" err="1" smtClean="0"/>
              <a:t>Rosec</a:t>
            </a:r>
            <a:r>
              <a:rPr lang="en-US" dirty="0" smtClean="0"/>
              <a:t> O., </a:t>
            </a:r>
            <a:r>
              <a:rPr lang="en-US" dirty="0" err="1" smtClean="0"/>
              <a:t>Stylianou</a:t>
            </a:r>
            <a:r>
              <a:rPr lang="en-US" dirty="0" smtClean="0"/>
              <a:t> Y.,</a:t>
            </a:r>
          </a:p>
          <a:p>
            <a:pPr lvl="1"/>
            <a:r>
              <a:rPr lang="en-US" dirty="0" smtClean="0"/>
              <a:t>Robust Full-Band Adaptive Sinusoidal Analysis and Synthesis of Speech,</a:t>
            </a:r>
          </a:p>
          <a:p>
            <a:pPr lvl="3"/>
            <a:r>
              <a:rPr lang="en-US" dirty="0" smtClean="0"/>
              <a:t>In International Conference on Acoustics, Speech, and Signal Processing (ICASSP), 2014</a:t>
            </a:r>
          </a:p>
          <a:p>
            <a:r>
              <a:rPr lang="en-US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Kafentzis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G.</a:t>
            </a:r>
            <a:r>
              <a:rPr lang="en-US" dirty="0" smtClean="0"/>
              <a:t>, </a:t>
            </a:r>
            <a:r>
              <a:rPr lang="en-US" dirty="0" err="1" smtClean="0"/>
              <a:t>Yakoumaki</a:t>
            </a:r>
            <a:r>
              <a:rPr lang="en-US" dirty="0" smtClean="0"/>
              <a:t> T., </a:t>
            </a:r>
            <a:r>
              <a:rPr lang="en-US" dirty="0" err="1" smtClean="0"/>
              <a:t>Mouchtaris</a:t>
            </a:r>
            <a:r>
              <a:rPr lang="en-US" dirty="0" smtClean="0"/>
              <a:t> A., </a:t>
            </a:r>
            <a:r>
              <a:rPr lang="en-US" dirty="0" err="1" smtClean="0"/>
              <a:t>Stylianou</a:t>
            </a:r>
            <a:r>
              <a:rPr lang="en-US" dirty="0" smtClean="0"/>
              <a:t> Y.,</a:t>
            </a:r>
          </a:p>
          <a:p>
            <a:pPr lvl="1"/>
            <a:r>
              <a:rPr lang="en-US" dirty="0" smtClean="0"/>
              <a:t>Analysis of Emotional Speech using an Adaptive Sinusoidal Model,</a:t>
            </a:r>
          </a:p>
          <a:p>
            <a:pPr lvl="3"/>
            <a:r>
              <a:rPr lang="en-US" dirty="0" smtClean="0"/>
              <a:t>In European Signal Processing Conference (EUSIPCO), 2014</a:t>
            </a:r>
          </a:p>
          <a:p>
            <a:r>
              <a:rPr lang="en-US" dirty="0" err="1" smtClean="0"/>
              <a:t>Yakoumaki</a:t>
            </a:r>
            <a:r>
              <a:rPr lang="en-US" dirty="0" smtClean="0"/>
              <a:t> T., </a:t>
            </a:r>
            <a:r>
              <a:rPr lang="en-US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Kafentzis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G.</a:t>
            </a:r>
            <a:r>
              <a:rPr lang="en-US" dirty="0" smtClean="0"/>
              <a:t>, </a:t>
            </a:r>
            <a:r>
              <a:rPr lang="en-US" dirty="0" err="1" smtClean="0"/>
              <a:t>Stylianou</a:t>
            </a:r>
            <a:r>
              <a:rPr lang="en-US" dirty="0" smtClean="0"/>
              <a:t> Y.,</a:t>
            </a:r>
          </a:p>
          <a:p>
            <a:pPr lvl="1"/>
            <a:r>
              <a:rPr lang="en-US" dirty="0" smtClean="0"/>
              <a:t>Emotion Classification using adaptive Sinusoidal Modeling,</a:t>
            </a:r>
          </a:p>
          <a:p>
            <a:pPr lvl="3"/>
            <a:r>
              <a:rPr lang="en-US" dirty="0" smtClean="0"/>
              <a:t>In Conference of International Speech Communication Association (INTERSPEECH), 2014</a:t>
            </a:r>
          </a:p>
          <a:p>
            <a:r>
              <a:rPr lang="en-US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Kafentzis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G.</a:t>
            </a:r>
            <a:r>
              <a:rPr lang="en-US" dirty="0" smtClean="0"/>
              <a:t>, </a:t>
            </a:r>
            <a:r>
              <a:rPr lang="en-US" dirty="0" err="1" smtClean="0"/>
              <a:t>Rosec</a:t>
            </a:r>
            <a:r>
              <a:rPr lang="en-US" dirty="0" smtClean="0"/>
              <a:t> O., </a:t>
            </a:r>
            <a:r>
              <a:rPr lang="en-US" dirty="0" err="1" smtClean="0"/>
              <a:t>Stylianou</a:t>
            </a:r>
            <a:r>
              <a:rPr lang="en-US" dirty="0" smtClean="0"/>
              <a:t> Y.,</a:t>
            </a:r>
          </a:p>
          <a:p>
            <a:pPr lvl="1"/>
            <a:r>
              <a:rPr lang="en-US" dirty="0" smtClean="0"/>
              <a:t>Adaptive Sinusoidal Analysis, Synthesis, and Modifications of Speech,</a:t>
            </a:r>
          </a:p>
          <a:p>
            <a:pPr lvl="3"/>
            <a:r>
              <a:rPr lang="en-US" dirty="0" smtClean="0"/>
              <a:t>In IEEE Transactions on Acoustics, Speech, and Language Processing (TASLP), </a:t>
            </a:r>
            <a:r>
              <a:rPr lang="en-US" u="sng" dirty="0" smtClean="0"/>
              <a:t>to be submitted.</a:t>
            </a:r>
            <a:endParaRPr lang="el-GR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-thank-you-for-your-attention--3.pn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533400" y="609600"/>
            <a:ext cx="8229600" cy="533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Questions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1323975" y="838200"/>
            <a:ext cx="6600825" cy="4343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extended adaptive Quasi-Harmonic Model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534400" cy="5181600"/>
          </a:xfrm>
        </p:spPr>
        <p:txBody>
          <a:bodyPr>
            <a:normAutofit/>
          </a:bodyPr>
          <a:lstStyle/>
          <a:p>
            <a:r>
              <a:rPr lang="en-US" dirty="0" smtClean="0"/>
              <a:t>Major difference from other </a:t>
            </a:r>
            <a:r>
              <a:rPr lang="en-US" dirty="0" err="1" smtClean="0"/>
              <a:t>aSMs</a:t>
            </a:r>
            <a:endParaRPr lang="en-US" dirty="0" smtClean="0"/>
          </a:p>
          <a:p>
            <a:pPr lvl="1"/>
            <a:r>
              <a:rPr lang="en-US" dirty="0" smtClean="0"/>
              <a:t>Includes not only phase adaptation, but also </a:t>
            </a:r>
            <a:r>
              <a:rPr lang="en-US" b="1" i="1" dirty="0" smtClean="0"/>
              <a:t>amplitude adaptation</a:t>
            </a:r>
            <a:endParaRPr lang="en-US" dirty="0" smtClean="0"/>
          </a:p>
          <a:p>
            <a:r>
              <a:rPr lang="en-US" dirty="0" smtClean="0"/>
              <a:t>How to estimate the parameters           ?</a:t>
            </a:r>
          </a:p>
          <a:p>
            <a:pPr lvl="1"/>
            <a:r>
              <a:rPr lang="en-US" dirty="0" smtClean="0"/>
              <a:t>Least Squares minimization in time-domain</a:t>
            </a:r>
          </a:p>
          <a:p>
            <a:pPr lvl="1"/>
            <a:r>
              <a:rPr lang="en-US" dirty="0" smtClean="0"/>
              <a:t>            provide a frequency correction mechanism [3]</a:t>
            </a:r>
          </a:p>
          <a:p>
            <a:r>
              <a:rPr lang="en-US" dirty="0" smtClean="0"/>
              <a:t>What about                 ? </a:t>
            </a:r>
          </a:p>
          <a:p>
            <a:pPr lvl="1"/>
            <a:r>
              <a:rPr lang="en-US" dirty="0" smtClean="0"/>
              <a:t>These are obtained from an </a:t>
            </a:r>
            <a:r>
              <a:rPr lang="en-US" i="1" dirty="0" smtClean="0"/>
              <a:t>initialization step</a:t>
            </a:r>
            <a:endParaRPr lang="en-US" dirty="0" smtClean="0"/>
          </a:p>
          <a:p>
            <a:pPr lvl="1"/>
            <a:r>
              <a:rPr lang="en-US" dirty="0" smtClean="0"/>
              <a:t>Actually, </a:t>
            </a:r>
            <a:r>
              <a:rPr lang="en-US" dirty="0" err="1" smtClean="0"/>
              <a:t>eaQHM</a:t>
            </a:r>
            <a:r>
              <a:rPr lang="en-US" dirty="0" smtClean="0"/>
              <a:t> is a refinement mechanism of any AM-FM decomposition algorithm</a:t>
            </a:r>
          </a:p>
          <a:p>
            <a:endParaRPr lang="en-US" i="1" dirty="0" smtClean="0"/>
          </a:p>
          <a:p>
            <a:pPr lvl="1"/>
            <a:endParaRPr lang="el-GR" b="1" i="1" dirty="0"/>
          </a:p>
        </p:txBody>
      </p:sp>
      <p:graphicFrame>
        <p:nvGraphicFramePr>
          <p:cNvPr id="21513" name="Object 9"/>
          <p:cNvGraphicFramePr>
            <a:graphicFrameLocks noChangeAspect="1"/>
          </p:cNvGraphicFramePr>
          <p:nvPr/>
        </p:nvGraphicFramePr>
        <p:xfrm>
          <a:off x="5334000" y="2489770"/>
          <a:ext cx="838200" cy="4942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9" name="Equation" r:id="rId4" imgW="381000" imgH="228600" progId="Equation.3">
                  <p:embed/>
                </p:oleObj>
              </mc:Choice>
              <mc:Fallback>
                <p:oleObj name="Equation" r:id="rId4" imgW="381000" imgH="228600" progId="Equation.3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2489770"/>
                        <a:ext cx="838200" cy="4942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5" name="Object 11"/>
          <p:cNvGraphicFramePr>
            <a:graphicFrameLocks noChangeAspect="1"/>
          </p:cNvGraphicFramePr>
          <p:nvPr/>
        </p:nvGraphicFramePr>
        <p:xfrm>
          <a:off x="1143000" y="3326177"/>
          <a:ext cx="838200" cy="4940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50" name="Equation" r:id="rId6" imgW="381000" imgH="228600" progId="Equation.3">
                  <p:embed/>
                </p:oleObj>
              </mc:Choice>
              <mc:Fallback>
                <p:oleObj name="Equation" r:id="rId6" imgW="381000" imgH="228600" progId="Equation.3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3326177"/>
                        <a:ext cx="838200" cy="49409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8" name="Object 14"/>
          <p:cNvGraphicFramePr>
            <a:graphicFrameLocks noChangeAspect="1"/>
          </p:cNvGraphicFramePr>
          <p:nvPr/>
        </p:nvGraphicFramePr>
        <p:xfrm>
          <a:off x="2524874" y="3828989"/>
          <a:ext cx="1422400" cy="41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51" name="Equation" r:id="rId8" imgW="723586" imgH="215806" progId="Equation.3">
                  <p:embed/>
                </p:oleObj>
              </mc:Choice>
              <mc:Fallback>
                <p:oleObj name="Equation" r:id="rId8" imgW="723586" imgH="215806" progId="Equation.3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4874" y="3828989"/>
                        <a:ext cx="1422400" cy="417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4844</TotalTime>
  <Words>2989</Words>
  <Application>Microsoft Office PowerPoint</Application>
  <PresentationFormat>On-screen Show (4:3)</PresentationFormat>
  <Paragraphs>732</Paragraphs>
  <Slides>85</Slides>
  <Notes>85</Notes>
  <HiddenSlides>0</HiddenSlides>
  <MMClips>105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85</vt:i4>
      </vt:variant>
    </vt:vector>
  </HeadingPairs>
  <TitlesOfParts>
    <vt:vector size="96" baseType="lpstr">
      <vt:lpstr>Adobe Caslon Pro</vt:lpstr>
      <vt:lpstr>Adobe Kaiti Std R</vt:lpstr>
      <vt:lpstr>Bookman Old Style</vt:lpstr>
      <vt:lpstr>Calibri</vt:lpstr>
      <vt:lpstr>Cambria</vt:lpstr>
      <vt:lpstr>Gill Sans MT</vt:lpstr>
      <vt:lpstr>Wingdings</vt:lpstr>
      <vt:lpstr>Wingdings 3</vt:lpstr>
      <vt:lpstr>Origin</vt:lpstr>
      <vt:lpstr>Equation</vt:lpstr>
      <vt:lpstr>Acrobat Document</vt:lpstr>
      <vt:lpstr>Adaptive Sinusoidal Models for Speech with Applications in Speech Modifications and Audio Analysis</vt:lpstr>
      <vt:lpstr>Outline</vt:lpstr>
      <vt:lpstr>Outline</vt:lpstr>
      <vt:lpstr>Introduction</vt:lpstr>
      <vt:lpstr>Introduction</vt:lpstr>
      <vt:lpstr>Introduction</vt:lpstr>
      <vt:lpstr>Outline</vt:lpstr>
      <vt:lpstr>Adaptive Sinusoidal Modeling</vt:lpstr>
      <vt:lpstr>extended adaptive Quasi-Harmonic Model</vt:lpstr>
      <vt:lpstr>How eaQHM works: Initialization step</vt:lpstr>
      <vt:lpstr>How eaQHM works: Adaptation step</vt:lpstr>
      <vt:lpstr>Example – Initialization </vt:lpstr>
      <vt:lpstr>Example – Initialization</vt:lpstr>
      <vt:lpstr>Example – Initialization </vt:lpstr>
      <vt:lpstr>Example – Initialization </vt:lpstr>
      <vt:lpstr>Example – Initialization </vt:lpstr>
      <vt:lpstr>Example – Initialization </vt:lpstr>
      <vt:lpstr>Example – Initialization </vt:lpstr>
      <vt:lpstr>Example – Initialization : Interpolation</vt:lpstr>
      <vt:lpstr>Example - Adaptation</vt:lpstr>
      <vt:lpstr>Example – Adaptation – Correction </vt:lpstr>
      <vt:lpstr>Example - Adaptation</vt:lpstr>
      <vt:lpstr>Example – Adaptation – Correction </vt:lpstr>
      <vt:lpstr>Example – Adaptation </vt:lpstr>
      <vt:lpstr>Example – Adaptation – Interpolation  </vt:lpstr>
      <vt:lpstr>extended adaptive Quasi-Harmonic Model</vt:lpstr>
      <vt:lpstr>extended adaptive Quasi-Harmonic Model</vt:lpstr>
      <vt:lpstr>extended adaptive Quasi-Harmonic Model</vt:lpstr>
      <vt:lpstr>extended adaptive Quasi-Harmonic Model</vt:lpstr>
      <vt:lpstr>extended adaptive Quasi-Harmonic Model</vt:lpstr>
      <vt:lpstr>extended adaptive Quasi-Harmonic Model</vt:lpstr>
      <vt:lpstr>Conclusions</vt:lpstr>
      <vt:lpstr>Outline</vt:lpstr>
      <vt:lpstr>Analysis and Synthesis of Speech using aSM</vt:lpstr>
      <vt:lpstr>Analysis and Synthesis of Speech using aSM</vt:lpstr>
      <vt:lpstr>Analysis and Synthesis of Speech using eaQHM</vt:lpstr>
      <vt:lpstr>Analysis and Synthesis of Speech using eaQHM</vt:lpstr>
      <vt:lpstr>From hybrid to full-band systems</vt:lpstr>
      <vt:lpstr>Motivation for full-band approach - I</vt:lpstr>
      <vt:lpstr>Motivation for full-band approach - II</vt:lpstr>
      <vt:lpstr>Motivation for full-band approach </vt:lpstr>
      <vt:lpstr>Stop sounds</vt:lpstr>
      <vt:lpstr>Stop sounds</vt:lpstr>
      <vt:lpstr>Stop sounds – Validation </vt:lpstr>
      <vt:lpstr>Stop sounds – Validation </vt:lpstr>
      <vt:lpstr>Fricative sounds</vt:lpstr>
      <vt:lpstr>Fricative sounds – Validation </vt:lpstr>
      <vt:lpstr>Full-band eaQHM</vt:lpstr>
      <vt:lpstr>Full-band eaQHM</vt:lpstr>
      <vt:lpstr>Full-band aHM</vt:lpstr>
      <vt:lpstr>Evaluations</vt:lpstr>
      <vt:lpstr>Objective Evaluation</vt:lpstr>
      <vt:lpstr>Subjective Evaluation</vt:lpstr>
      <vt:lpstr>Samples</vt:lpstr>
      <vt:lpstr>Outline</vt:lpstr>
      <vt:lpstr>Speech Modifications based on aSM</vt:lpstr>
      <vt:lpstr>Speech Modifications based on aHM  Time Scaling</vt:lpstr>
      <vt:lpstr>Speech Modifications based on aHM  Pitch Scaling</vt:lpstr>
      <vt:lpstr>Speech Modifications based on eaQHM  Time Scaling</vt:lpstr>
      <vt:lpstr>Speech Modifications based on eaQHM  Pitch Scaling</vt:lpstr>
      <vt:lpstr>Evaluations</vt:lpstr>
      <vt:lpstr>Conclusions</vt:lpstr>
      <vt:lpstr>Outline</vt:lpstr>
      <vt:lpstr>Outline</vt:lpstr>
      <vt:lpstr>Musical Instrument Sound modeling</vt:lpstr>
      <vt:lpstr>Musical Instrument Sound modeling</vt:lpstr>
      <vt:lpstr>Musical Instrument Sound modeling</vt:lpstr>
      <vt:lpstr>Musical Instrument Sound modeling</vt:lpstr>
      <vt:lpstr>Musical Instrument Sound modeling</vt:lpstr>
      <vt:lpstr>Conclusions</vt:lpstr>
      <vt:lpstr>Outline</vt:lpstr>
      <vt:lpstr>Expressive Speech Analysis – Classification </vt:lpstr>
      <vt:lpstr>Expressive Speech Analysis – Classification </vt:lpstr>
      <vt:lpstr>Expressive Speech Analysis – Classification </vt:lpstr>
      <vt:lpstr>Expressive Speech Analysis – Classification </vt:lpstr>
      <vt:lpstr>Expressive Speech Analysis – Classification </vt:lpstr>
      <vt:lpstr>Expressive Speech Analysis – Classification </vt:lpstr>
      <vt:lpstr>Expressive Speech Analysis – Classification </vt:lpstr>
      <vt:lpstr>Outline</vt:lpstr>
      <vt:lpstr>Conclusions</vt:lpstr>
      <vt:lpstr>Outline</vt:lpstr>
      <vt:lpstr>Contributions Ι</vt:lpstr>
      <vt:lpstr>Contributions ΙΙ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Adaptive Sinusoidal Models for Speech with Applications in Speech Modifications and Audio Analysis</dc:title>
  <dc:creator>George</dc:creator>
  <cp:lastModifiedBy>George Kafentzis</cp:lastModifiedBy>
  <cp:revision>574</cp:revision>
  <dcterms:created xsi:type="dcterms:W3CDTF">2006-08-16T00:00:00Z</dcterms:created>
  <dcterms:modified xsi:type="dcterms:W3CDTF">2016-12-21T10:18:24Z</dcterms:modified>
</cp:coreProperties>
</file>